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3"/>
  </p:notesMasterIdLst>
  <p:sldIdLst>
    <p:sldId id="256" r:id="rId2"/>
    <p:sldId id="257" r:id="rId3"/>
    <p:sldId id="258" r:id="rId4"/>
    <p:sldId id="259" r:id="rId5"/>
    <p:sldId id="260" r:id="rId6"/>
    <p:sldId id="261"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23"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36" r:id="rId70"/>
    <p:sldId id="337" r:id="rId71"/>
    <p:sldId id="338" r:id="rId72"/>
    <p:sldId id="339" r:id="rId73"/>
    <p:sldId id="340" r:id="rId74"/>
    <p:sldId id="341" r:id="rId75"/>
    <p:sldId id="342" r:id="rId76"/>
    <p:sldId id="343" r:id="rId77"/>
    <p:sldId id="344" r:id="rId78"/>
    <p:sldId id="345" r:id="rId79"/>
    <p:sldId id="346" r:id="rId80"/>
    <p:sldId id="347" r:id="rId81"/>
    <p:sldId id="348" r:id="rId82"/>
    <p:sldId id="349" r:id="rId83"/>
    <p:sldId id="350" r:id="rId84"/>
    <p:sldId id="351" r:id="rId85"/>
    <p:sldId id="352" r:id="rId86"/>
    <p:sldId id="353" r:id="rId87"/>
    <p:sldId id="354" r:id="rId88"/>
    <p:sldId id="355" r:id="rId89"/>
    <p:sldId id="356" r:id="rId90"/>
    <p:sldId id="357" r:id="rId91"/>
    <p:sldId id="358" r:id="rId92"/>
    <p:sldId id="359" r:id="rId93"/>
    <p:sldId id="360" r:id="rId94"/>
    <p:sldId id="361" r:id="rId95"/>
    <p:sldId id="362" r:id="rId96"/>
    <p:sldId id="363" r:id="rId97"/>
    <p:sldId id="364" r:id="rId98"/>
    <p:sldId id="365" r:id="rId99"/>
    <p:sldId id="366" r:id="rId100"/>
    <p:sldId id="367" r:id="rId101"/>
    <p:sldId id="368" r:id="rId102"/>
    <p:sldId id="369" r:id="rId103"/>
    <p:sldId id="370" r:id="rId104"/>
    <p:sldId id="371" r:id="rId105"/>
    <p:sldId id="372" r:id="rId106"/>
    <p:sldId id="373" r:id="rId107"/>
    <p:sldId id="374" r:id="rId108"/>
    <p:sldId id="375" r:id="rId109"/>
    <p:sldId id="376" r:id="rId110"/>
    <p:sldId id="377" r:id="rId111"/>
    <p:sldId id="378" r:id="rId112"/>
  </p:sldIdLst>
  <p:sldSz cx="13004800" cy="9753600"/>
  <p:notesSz cx="6858000" cy="9144000"/>
  <p:defaultTextStyle>
    <a:lvl1pPr algn="ctr" defTabSz="584200">
      <a:defRPr sz="3600">
        <a:latin typeface="+mn-lt"/>
        <a:ea typeface="+mn-ea"/>
        <a:cs typeface="+mn-cs"/>
        <a:sym typeface="ヒラギノ角ゴ ProN W3"/>
      </a:defRPr>
    </a:lvl1pPr>
    <a:lvl2pPr indent="228600" algn="ctr" defTabSz="584200">
      <a:defRPr sz="3600">
        <a:latin typeface="+mn-lt"/>
        <a:ea typeface="+mn-ea"/>
        <a:cs typeface="+mn-cs"/>
        <a:sym typeface="ヒラギノ角ゴ ProN W3"/>
      </a:defRPr>
    </a:lvl2pPr>
    <a:lvl3pPr indent="457200" algn="ctr" defTabSz="584200">
      <a:defRPr sz="3600">
        <a:latin typeface="+mn-lt"/>
        <a:ea typeface="+mn-ea"/>
        <a:cs typeface="+mn-cs"/>
        <a:sym typeface="ヒラギノ角ゴ ProN W3"/>
      </a:defRPr>
    </a:lvl3pPr>
    <a:lvl4pPr indent="685800" algn="ctr" defTabSz="584200">
      <a:defRPr sz="3600">
        <a:latin typeface="+mn-lt"/>
        <a:ea typeface="+mn-ea"/>
        <a:cs typeface="+mn-cs"/>
        <a:sym typeface="ヒラギノ角ゴ ProN W3"/>
      </a:defRPr>
    </a:lvl4pPr>
    <a:lvl5pPr indent="914400" algn="ctr" defTabSz="584200">
      <a:defRPr sz="3600">
        <a:latin typeface="+mn-lt"/>
        <a:ea typeface="+mn-ea"/>
        <a:cs typeface="+mn-cs"/>
        <a:sym typeface="ヒラギノ角ゴ ProN W3"/>
      </a:defRPr>
    </a:lvl5pPr>
    <a:lvl6pPr indent="1143000" algn="ctr" defTabSz="584200">
      <a:defRPr sz="3600">
        <a:latin typeface="+mn-lt"/>
        <a:ea typeface="+mn-ea"/>
        <a:cs typeface="+mn-cs"/>
        <a:sym typeface="ヒラギノ角ゴ ProN W3"/>
      </a:defRPr>
    </a:lvl6pPr>
    <a:lvl7pPr indent="1371600" algn="ctr" defTabSz="584200">
      <a:defRPr sz="3600">
        <a:latin typeface="+mn-lt"/>
        <a:ea typeface="+mn-ea"/>
        <a:cs typeface="+mn-cs"/>
        <a:sym typeface="ヒラギノ角ゴ ProN W3"/>
      </a:defRPr>
    </a:lvl7pPr>
    <a:lvl8pPr indent="1600200" algn="ctr" defTabSz="584200">
      <a:defRPr sz="3600">
        <a:latin typeface="+mn-lt"/>
        <a:ea typeface="+mn-ea"/>
        <a:cs typeface="+mn-cs"/>
        <a:sym typeface="ヒラギノ角ゴ ProN W3"/>
      </a:defRPr>
    </a:lvl8pPr>
    <a:lvl9pPr indent="1828800" algn="ctr" defTabSz="584200">
      <a:defRPr sz="3600">
        <a:latin typeface="+mn-lt"/>
        <a:ea typeface="+mn-ea"/>
        <a:cs typeface="+mn-cs"/>
        <a:sym typeface="ヒラギノ角ゴ ProN W3"/>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51" d="100"/>
          <a:sy n="51" d="100"/>
        </p:scale>
        <p:origin x="-1808" y="-112"/>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notesMaster" Target="notesMasters/notesMaster1.xml"/><Relationship Id="rId114" Type="http://schemas.openxmlformats.org/officeDocument/2006/relationships/printerSettings" Target="printerSettings/printerSettings1.bin"/><Relationship Id="rId115" Type="http://schemas.openxmlformats.org/officeDocument/2006/relationships/presProps" Target="presProps.xml"/><Relationship Id="rId116" Type="http://schemas.openxmlformats.org/officeDocument/2006/relationships/viewProps" Target="viewProps.xml"/><Relationship Id="rId117" Type="http://schemas.openxmlformats.org/officeDocument/2006/relationships/theme" Target="theme/theme1.xml"/><Relationship Id="rId11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082815662"/>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a:spLocks noGrp="1" noRot="1" noChangeAspect="1"/>
          </p:cNvSpPr>
          <p:nvPr>
            <p:ph type="sldImg"/>
          </p:nvPr>
        </p:nvSpPr>
        <p:spPr>
          <a:prstGeom prst="rect">
            <a:avLst/>
          </a:prstGeom>
        </p:spPr>
        <p:txBody>
          <a:bodyPr/>
          <a:lstStyle/>
          <a:p>
            <a:pPr lvl="0"/>
            <a:endParaRPr/>
          </a:p>
        </p:txBody>
      </p:sp>
      <p:sp>
        <p:nvSpPr>
          <p:cNvPr id="35" name="Shape 35"/>
          <p:cNvSpPr>
            <a:spLocks noGrp="1"/>
          </p:cNvSpPr>
          <p:nvPr>
            <p:ph type="body" sz="quarter" idx="1"/>
          </p:nvPr>
        </p:nvSpPr>
        <p:spPr>
          <a:prstGeom prst="rect">
            <a:avLst/>
          </a:prstGeom>
        </p:spPr>
        <p:txBody>
          <a:bodyPr/>
          <a:lstStyle/>
          <a:p>
            <a:pPr lvl="0">
              <a:defRPr sz="1800"/>
            </a:pPr>
            <a:r>
              <a:rPr sz="2200"/>
              <a:t>本日はお越しいただきありがとうございます。</a:t>
            </a:r>
          </a:p>
          <a:p>
            <a:pPr lvl="0">
              <a:defRPr sz="1800"/>
            </a:pPr>
            <a:r>
              <a:rPr sz="2200"/>
              <a:t>これより、受験時保護者説明会を始めていきたいと思います。</a:t>
            </a:r>
          </a:p>
          <a:p>
            <a:pPr lvl="0">
              <a:defRPr sz="1800"/>
            </a:pPr>
            <a:r>
              <a:rPr sz="2200"/>
              <a:t>本日進行役を務めさせていただきます、教育学部心理学系コース4年坂本と申します。</a:t>
            </a:r>
          </a:p>
          <a:p>
            <a:pPr lvl="0">
              <a:defRPr sz="1800"/>
            </a:pPr>
            <a:r>
              <a:rPr sz="2200"/>
              <a:t>よろしくお願いします。</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pPr lvl="0"/>
            <a:endParaRPr/>
          </a:p>
        </p:txBody>
      </p:sp>
      <p:sp>
        <p:nvSpPr>
          <p:cNvPr id="363" name="Shape 363"/>
          <p:cNvSpPr>
            <a:spLocks noGrp="1"/>
          </p:cNvSpPr>
          <p:nvPr>
            <p:ph type="body" sz="quarter" idx="1"/>
          </p:nvPr>
        </p:nvSpPr>
        <p:spPr>
          <a:prstGeom prst="rect">
            <a:avLst/>
          </a:prstGeom>
        </p:spPr>
        <p:txBody>
          <a:bodyPr/>
          <a:lstStyle/>
          <a:p>
            <a:pPr lvl="0">
              <a:defRPr sz="1800"/>
            </a:pPr>
            <a:r>
              <a:rPr sz="2200"/>
              <a:t>入学時に、一人一人に配布される、</a:t>
            </a:r>
          </a:p>
          <a:p>
            <a:pPr lvl="0">
              <a:defRPr sz="1800"/>
            </a:pPr>
            <a:r>
              <a:rPr sz="2200"/>
              <a:t>広大ID、パスワードというものがあって、</a:t>
            </a:r>
          </a:p>
          <a:p>
            <a:pPr lvl="0">
              <a:defRPr sz="1800"/>
            </a:pPr>
            <a:r>
              <a:rPr sz="2200"/>
              <a:t>それを使ってログインすると。</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pPr lvl="0"/>
            <a:endParaRPr/>
          </a:p>
        </p:txBody>
      </p:sp>
      <p:sp>
        <p:nvSpPr>
          <p:cNvPr id="372" name="Shape 372"/>
          <p:cNvSpPr>
            <a:spLocks noGrp="1"/>
          </p:cNvSpPr>
          <p:nvPr>
            <p:ph type="body" sz="quarter" idx="1"/>
          </p:nvPr>
        </p:nvSpPr>
        <p:spPr>
          <a:prstGeom prst="rect">
            <a:avLst/>
          </a:prstGeom>
        </p:spPr>
        <p:txBody>
          <a:bodyPr/>
          <a:lstStyle/>
          <a:p>
            <a:pPr lvl="0">
              <a:defRPr sz="1800"/>
            </a:pPr>
            <a:r>
              <a:rPr sz="2200"/>
              <a:t>そして，授業に際して・・・</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prstGeom prst="rect">
            <a:avLst/>
          </a:prstGeom>
        </p:spPr>
        <p:txBody>
          <a:bodyPr/>
          <a:lstStyle/>
          <a:p>
            <a:pPr lvl="0"/>
            <a:endParaRPr/>
          </a:p>
        </p:txBody>
      </p:sp>
      <p:sp>
        <p:nvSpPr>
          <p:cNvPr id="380" name="Shape 380"/>
          <p:cNvSpPr>
            <a:spLocks noGrp="1"/>
          </p:cNvSpPr>
          <p:nvPr>
            <p:ph type="body" sz="quarter" idx="1"/>
          </p:nvPr>
        </p:nvSpPr>
        <p:spPr>
          <a:prstGeom prst="rect">
            <a:avLst/>
          </a:prstGeom>
        </p:spPr>
        <p:txBody>
          <a:bodyPr/>
          <a:lstStyle/>
          <a:p>
            <a:pPr lvl="0">
              <a:defRPr sz="1800"/>
            </a:pPr>
            <a:r>
              <a:rPr sz="2200"/>
              <a:t>そこでおすすめするのが，・・・</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pPr lvl="0"/>
            <a:endParaRPr/>
          </a:p>
        </p:txBody>
      </p:sp>
      <p:sp>
        <p:nvSpPr>
          <p:cNvPr id="386" name="Shape 386"/>
          <p:cNvSpPr>
            <a:spLocks noGrp="1"/>
          </p:cNvSpPr>
          <p:nvPr>
            <p:ph type="body" sz="quarter" idx="1"/>
          </p:nvPr>
        </p:nvSpPr>
        <p:spPr>
          <a:prstGeom prst="rect">
            <a:avLst/>
          </a:prstGeom>
        </p:spPr>
        <p:txBody>
          <a:bodyPr/>
          <a:lstStyle/>
          <a:p>
            <a:pPr lvl="0">
              <a:defRPr sz="1800"/>
            </a:pPr>
            <a:r>
              <a:rPr sz="2200"/>
              <a:t>6社でコンペティション</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prstGeom prst="rect">
            <a:avLst/>
          </a:prstGeom>
        </p:spPr>
        <p:txBody>
          <a:bodyPr/>
          <a:lstStyle/>
          <a:p>
            <a:pPr lvl="0"/>
            <a:endParaRPr/>
          </a:p>
        </p:txBody>
      </p:sp>
      <p:sp>
        <p:nvSpPr>
          <p:cNvPr id="391" name="Shape 391"/>
          <p:cNvSpPr>
            <a:spLocks noGrp="1"/>
          </p:cNvSpPr>
          <p:nvPr>
            <p:ph type="body" sz="quarter" idx="1"/>
          </p:nvPr>
        </p:nvSpPr>
        <p:spPr>
          <a:prstGeom prst="rect">
            <a:avLst/>
          </a:prstGeom>
        </p:spPr>
        <p:txBody>
          <a:bodyPr/>
          <a:lstStyle/>
          <a:p>
            <a:pPr lvl="0">
              <a:defRPr sz="1800"/>
            </a:pPr>
            <a:r>
              <a:rPr sz="2200"/>
              <a:t>授業での使用は段階的に増えてくることを申し添える</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prstGeom prst="rect">
            <a:avLst/>
          </a:prstGeom>
        </p:spPr>
        <p:txBody>
          <a:bodyPr/>
          <a:lstStyle/>
          <a:p>
            <a:pPr lvl="0"/>
            <a:endParaRPr/>
          </a:p>
        </p:txBody>
      </p:sp>
      <p:sp>
        <p:nvSpPr>
          <p:cNvPr id="404" name="Shape 404"/>
          <p:cNvSpPr>
            <a:spLocks noGrp="1"/>
          </p:cNvSpPr>
          <p:nvPr>
            <p:ph type="body" sz="quarter" idx="1"/>
          </p:nvPr>
        </p:nvSpPr>
        <p:spPr>
          <a:prstGeom prst="rect">
            <a:avLst/>
          </a:prstGeom>
        </p:spPr>
        <p:txBody>
          <a:bodyPr/>
          <a:lstStyle/>
          <a:p>
            <a:pPr lvl="0">
              <a:defRPr sz="1800"/>
            </a:pPr>
            <a:r>
              <a:rPr sz="2200"/>
              <a:t>工学部4類の方は、類の先生がWindowsパソコンをオススメされています。</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prstGeom prst="rect">
            <a:avLst/>
          </a:prstGeom>
        </p:spPr>
        <p:txBody>
          <a:bodyPr/>
          <a:lstStyle/>
          <a:p>
            <a:pPr lvl="0"/>
            <a:endParaRPr/>
          </a:p>
        </p:txBody>
      </p:sp>
      <p:sp>
        <p:nvSpPr>
          <p:cNvPr id="410" name="Shape 410"/>
          <p:cNvSpPr>
            <a:spLocks noGrp="1"/>
          </p:cNvSpPr>
          <p:nvPr>
            <p:ph type="body" sz="quarter" idx="1"/>
          </p:nvPr>
        </p:nvSpPr>
        <p:spPr>
          <a:prstGeom prst="rect">
            <a:avLst/>
          </a:prstGeom>
        </p:spPr>
        <p:txBody>
          <a:bodyPr/>
          <a:lstStyle/>
          <a:p>
            <a:pPr lvl="0">
              <a:defRPr sz="1800"/>
            </a:pPr>
            <a:r>
              <a:rPr sz="2200"/>
              <a:t>それは，心強いサポートです。</a:t>
            </a:r>
          </a:p>
          <a:p>
            <a:pPr lvl="0">
              <a:defRPr sz="1800"/>
            </a:pPr>
            <a:r>
              <a:rPr sz="2200"/>
              <a:t>普通、パソコンってなかなか壊さないものだと思いますよね？</a:t>
            </a:r>
          </a:p>
          <a:p>
            <a:pPr lvl="0">
              <a:defRPr sz="1800"/>
            </a:pPr>
            <a:r>
              <a:rPr sz="2200"/>
              <a:t>家や会社で使ってる場合。</a:t>
            </a:r>
          </a:p>
          <a:p>
            <a:pPr lvl="0">
              <a:defRPr sz="1800"/>
            </a:pPr>
            <a:r>
              <a:rPr sz="2200"/>
              <a:t>でも、大学生は違うんです。</a:t>
            </a:r>
          </a:p>
          <a:p>
            <a:pPr lvl="0">
              <a:defRPr sz="1800"/>
            </a:pPr>
            <a:r>
              <a:rPr sz="2200"/>
              <a:t>自転車のかごに入れて、よく持ち運ぶので・・・</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prstGeom prst="rect">
            <a:avLst/>
          </a:prstGeom>
        </p:spPr>
        <p:txBody>
          <a:bodyPr/>
          <a:lstStyle/>
          <a:p>
            <a:pPr lvl="0"/>
            <a:endParaRPr/>
          </a:p>
        </p:txBody>
      </p:sp>
      <p:sp>
        <p:nvSpPr>
          <p:cNvPr id="418" name="Shape 418"/>
          <p:cNvSpPr>
            <a:spLocks noGrp="1"/>
          </p:cNvSpPr>
          <p:nvPr>
            <p:ph type="body" sz="quarter" idx="1"/>
          </p:nvPr>
        </p:nvSpPr>
        <p:spPr>
          <a:prstGeom prst="rect">
            <a:avLst/>
          </a:prstGeom>
        </p:spPr>
        <p:txBody>
          <a:bodyPr/>
          <a:lstStyle/>
          <a:p>
            <a:pPr lvl="0">
              <a:defRPr sz="1800"/>
            </a:pPr>
            <a:r>
              <a:rPr sz="2200"/>
              <a:t>生協オリジナルPCにしか付けられないサポート！</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prstGeom prst="rect">
            <a:avLst/>
          </a:prstGeom>
        </p:spPr>
        <p:txBody>
          <a:bodyPr/>
          <a:lstStyle/>
          <a:p>
            <a:pPr lvl="0"/>
            <a:endParaRPr/>
          </a:p>
        </p:txBody>
      </p:sp>
      <p:sp>
        <p:nvSpPr>
          <p:cNvPr id="437" name="Shape 437"/>
          <p:cNvSpPr>
            <a:spLocks noGrp="1"/>
          </p:cNvSpPr>
          <p:nvPr>
            <p:ph type="body" sz="quarter" idx="1"/>
          </p:nvPr>
        </p:nvSpPr>
        <p:spPr>
          <a:prstGeom prst="rect">
            <a:avLst/>
          </a:prstGeom>
        </p:spPr>
        <p:txBody>
          <a:bodyPr/>
          <a:lstStyle/>
          <a:p>
            <a:pPr lvl="0">
              <a:defRPr sz="1800"/>
            </a:pPr>
            <a:r>
              <a:rPr sz="2200"/>
              <a:t>PCについては，</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prstGeom prst="rect">
            <a:avLst/>
          </a:prstGeom>
        </p:spPr>
        <p:txBody>
          <a:bodyPr/>
          <a:lstStyle/>
          <a:p>
            <a:pPr lvl="0"/>
            <a:endParaRPr/>
          </a:p>
        </p:txBody>
      </p:sp>
      <p:sp>
        <p:nvSpPr>
          <p:cNvPr id="455" name="Shape 455"/>
          <p:cNvSpPr>
            <a:spLocks noGrp="1"/>
          </p:cNvSpPr>
          <p:nvPr>
            <p:ph type="body" sz="quarter" idx="1"/>
          </p:nvPr>
        </p:nvSpPr>
        <p:spPr>
          <a:prstGeom prst="rect">
            <a:avLst/>
          </a:prstGeom>
        </p:spPr>
        <p:txBody>
          <a:bodyPr/>
          <a:lstStyle/>
          <a:p>
            <a:pPr lvl="0">
              <a:defRPr sz="1800"/>
            </a:pPr>
            <a:r>
              <a:rPr sz="2200"/>
              <a:t>教科書も生協にお任せください！</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pPr lvl="0"/>
            <a:endParaRPr/>
          </a:p>
        </p:txBody>
      </p:sp>
      <p:sp>
        <p:nvSpPr>
          <p:cNvPr id="156" name="Shape 156"/>
          <p:cNvSpPr>
            <a:spLocks noGrp="1"/>
          </p:cNvSpPr>
          <p:nvPr>
            <p:ph type="body" sz="quarter" idx="1"/>
          </p:nvPr>
        </p:nvSpPr>
        <p:spPr>
          <a:prstGeom prst="rect">
            <a:avLst/>
          </a:prstGeom>
        </p:spPr>
        <p:txBody>
          <a:bodyPr/>
          <a:lstStyle/>
          <a:p>
            <a:pPr lvl="0">
              <a:defRPr sz="1800"/>
            </a:pPr>
            <a:r>
              <a:rPr sz="2200"/>
              <a:t>生協では，学生総合共済の利用をおすすめしています。</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noRot="1" noChangeAspect="1"/>
          </p:cNvSpPr>
          <p:nvPr>
            <p:ph type="sldImg"/>
          </p:nvPr>
        </p:nvSpPr>
        <p:spPr>
          <a:prstGeom prst="rect">
            <a:avLst/>
          </a:prstGeom>
        </p:spPr>
        <p:txBody>
          <a:bodyPr/>
          <a:lstStyle/>
          <a:p>
            <a:pPr lvl="0"/>
            <a:endParaRPr/>
          </a:p>
        </p:txBody>
      </p:sp>
      <p:sp>
        <p:nvSpPr>
          <p:cNvPr id="495" name="Shape 495"/>
          <p:cNvSpPr>
            <a:spLocks noGrp="1"/>
          </p:cNvSpPr>
          <p:nvPr>
            <p:ph type="body" sz="quarter" idx="1"/>
          </p:nvPr>
        </p:nvSpPr>
        <p:spPr>
          <a:prstGeom prst="rect">
            <a:avLst/>
          </a:prstGeom>
        </p:spPr>
        <p:txBody>
          <a:bodyPr/>
          <a:lstStyle/>
          <a:p>
            <a:pPr lvl="0">
              <a:defRPr sz="1800"/>
            </a:pPr>
            <a:r>
              <a:rPr sz="2200"/>
              <a:t>飽きがこない！</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pPr lvl="0"/>
            <a:endParaRPr/>
          </a:p>
        </p:txBody>
      </p:sp>
      <p:sp>
        <p:nvSpPr>
          <p:cNvPr id="499" name="Shape 499"/>
          <p:cNvSpPr>
            <a:spLocks noGrp="1"/>
          </p:cNvSpPr>
          <p:nvPr>
            <p:ph type="body" sz="quarter" idx="1"/>
          </p:nvPr>
        </p:nvSpPr>
        <p:spPr>
          <a:prstGeom prst="rect">
            <a:avLst/>
          </a:prstGeom>
        </p:spPr>
        <p:txBody>
          <a:bodyPr/>
          <a:lstStyle/>
          <a:p>
            <a:pPr lvl="0">
              <a:defRPr sz="1800"/>
            </a:pPr>
            <a:r>
              <a:rPr sz="2200"/>
              <a:t>でも・・・</a:t>
            </a:r>
          </a:p>
          <a:p>
            <a:pPr lvl="0">
              <a:defRPr sz="1800"/>
            </a:pPr>
            <a:r>
              <a:rPr sz="2200"/>
              <a:t>お金がない！</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prstGeom prst="rect">
            <a:avLst/>
          </a:prstGeom>
        </p:spPr>
        <p:txBody>
          <a:bodyPr/>
          <a:lstStyle/>
          <a:p>
            <a:pPr lvl="0"/>
            <a:endParaRPr/>
          </a:p>
        </p:txBody>
      </p:sp>
      <p:sp>
        <p:nvSpPr>
          <p:cNvPr id="503" name="Shape 503"/>
          <p:cNvSpPr>
            <a:spLocks noGrp="1"/>
          </p:cNvSpPr>
          <p:nvPr>
            <p:ph type="body" sz="quarter" idx="1"/>
          </p:nvPr>
        </p:nvSpPr>
        <p:spPr>
          <a:prstGeom prst="rect">
            <a:avLst/>
          </a:prstGeom>
        </p:spPr>
        <p:txBody>
          <a:bodyPr/>
          <a:lstStyle/>
          <a:p>
            <a:pPr lvl="0">
              <a:defRPr sz="1800"/>
            </a:pPr>
            <a:r>
              <a:rPr sz="2200"/>
              <a:t>時間がない！</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noRot="1" noChangeAspect="1"/>
          </p:cNvSpPr>
          <p:nvPr>
            <p:ph type="sldImg"/>
          </p:nvPr>
        </p:nvSpPr>
        <p:spPr>
          <a:prstGeom prst="rect">
            <a:avLst/>
          </a:prstGeom>
        </p:spPr>
        <p:txBody>
          <a:bodyPr/>
          <a:lstStyle/>
          <a:p>
            <a:pPr lvl="0"/>
            <a:endParaRPr/>
          </a:p>
        </p:txBody>
      </p:sp>
      <p:sp>
        <p:nvSpPr>
          <p:cNvPr id="521" name="Shape 521"/>
          <p:cNvSpPr>
            <a:spLocks noGrp="1"/>
          </p:cNvSpPr>
          <p:nvPr>
            <p:ph type="body" sz="quarter" idx="1"/>
          </p:nvPr>
        </p:nvSpPr>
        <p:spPr>
          <a:prstGeom prst="rect">
            <a:avLst/>
          </a:prstGeom>
        </p:spPr>
        <p:txBody>
          <a:bodyPr/>
          <a:lstStyle/>
          <a:p>
            <a:pPr lvl="0">
              <a:defRPr sz="1800"/>
            </a:pPr>
            <a:r>
              <a:rPr sz="2200"/>
              <a:t>そこで！</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noRot="1" noChangeAspect="1"/>
          </p:cNvSpPr>
          <p:nvPr>
            <p:ph type="sldImg"/>
          </p:nvPr>
        </p:nvSpPr>
        <p:spPr>
          <a:prstGeom prst="rect">
            <a:avLst/>
          </a:prstGeom>
        </p:spPr>
        <p:txBody>
          <a:bodyPr/>
          <a:lstStyle/>
          <a:p>
            <a:pPr lvl="0"/>
            <a:endParaRPr/>
          </a:p>
        </p:txBody>
      </p:sp>
      <p:sp>
        <p:nvSpPr>
          <p:cNvPr id="539" name="Shape 539"/>
          <p:cNvSpPr>
            <a:spLocks noGrp="1"/>
          </p:cNvSpPr>
          <p:nvPr>
            <p:ph type="body" sz="quarter" idx="1"/>
          </p:nvPr>
        </p:nvSpPr>
        <p:spPr>
          <a:prstGeom prst="rect">
            <a:avLst/>
          </a:prstGeom>
        </p:spPr>
        <p:txBody>
          <a:bodyPr/>
          <a:lstStyle/>
          <a:p>
            <a:pPr lvl="0">
              <a:defRPr sz="1800"/>
            </a:pPr>
            <a:r>
              <a:rPr sz="2200"/>
              <a:t>喫茶，テイクアウト，生協弁当</a:t>
            </a:r>
          </a:p>
          <a:p>
            <a:pPr lvl="0">
              <a:defRPr sz="1800"/>
            </a:pPr>
            <a:endParaRPr sz="2200"/>
          </a:p>
          <a:p>
            <a:pPr lvl="0">
              <a:defRPr sz="1800"/>
            </a:pPr>
            <a:r>
              <a:rPr sz="2200"/>
              <a:t>平均3万円，ミールなら3万円かからず安心・安全・バランスの良い食事が！</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prstGeom prst="rect">
            <a:avLst/>
          </a:prstGeom>
        </p:spPr>
        <p:txBody>
          <a:bodyPr/>
          <a:lstStyle/>
          <a:p>
            <a:pPr lvl="0"/>
            <a:endParaRPr/>
          </a:p>
        </p:txBody>
      </p:sp>
      <p:sp>
        <p:nvSpPr>
          <p:cNvPr id="544" name="Shape 544"/>
          <p:cNvSpPr>
            <a:spLocks noGrp="1"/>
          </p:cNvSpPr>
          <p:nvPr>
            <p:ph type="body" sz="quarter" idx="1"/>
          </p:nvPr>
        </p:nvSpPr>
        <p:spPr>
          <a:prstGeom prst="rect">
            <a:avLst/>
          </a:prstGeom>
        </p:spPr>
        <p:txBody>
          <a:bodyPr/>
          <a:lstStyle/>
          <a:p>
            <a:pPr lvl="0">
              <a:defRPr sz="1800"/>
            </a:pPr>
            <a:r>
              <a:rPr sz="2200"/>
              <a:t>ミールカードさえあれば食事は安心！一人暮らしも実家生も安心！</a:t>
            </a:r>
          </a:p>
          <a:p>
            <a:pPr lvl="0">
              <a:defRPr sz="1800"/>
            </a:pPr>
            <a:r>
              <a:rPr sz="2200"/>
              <a:t>授業が多い1年生の利用率は特に高い！</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prstGeom prst="rect">
            <a:avLst/>
          </a:prstGeom>
        </p:spPr>
        <p:txBody>
          <a:bodyPr/>
          <a:lstStyle/>
          <a:p>
            <a:pPr lvl="0"/>
            <a:endParaRPr/>
          </a:p>
        </p:txBody>
      </p:sp>
      <p:sp>
        <p:nvSpPr>
          <p:cNvPr id="553" name="Shape 553"/>
          <p:cNvSpPr>
            <a:spLocks noGrp="1"/>
          </p:cNvSpPr>
          <p:nvPr>
            <p:ph type="body" sz="quarter" idx="1"/>
          </p:nvPr>
        </p:nvSpPr>
        <p:spPr>
          <a:prstGeom prst="rect">
            <a:avLst/>
          </a:prstGeom>
        </p:spPr>
        <p:txBody>
          <a:bodyPr/>
          <a:lstStyle/>
          <a:p>
            <a:pPr lvl="0">
              <a:defRPr sz="1800"/>
            </a:pPr>
            <a:r>
              <a:rPr sz="2200"/>
              <a:t>PCについては，</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hape 578"/>
          <p:cNvSpPr>
            <a:spLocks noGrp="1" noRot="1" noChangeAspect="1"/>
          </p:cNvSpPr>
          <p:nvPr>
            <p:ph type="sldImg"/>
          </p:nvPr>
        </p:nvSpPr>
        <p:spPr>
          <a:prstGeom prst="rect">
            <a:avLst/>
          </a:prstGeom>
        </p:spPr>
        <p:txBody>
          <a:bodyPr/>
          <a:lstStyle/>
          <a:p>
            <a:pPr lvl="0"/>
            <a:endParaRPr/>
          </a:p>
        </p:txBody>
      </p:sp>
      <p:sp>
        <p:nvSpPr>
          <p:cNvPr id="579" name="Shape 579"/>
          <p:cNvSpPr>
            <a:spLocks noGrp="1"/>
          </p:cNvSpPr>
          <p:nvPr>
            <p:ph type="body" sz="quarter" idx="1"/>
          </p:nvPr>
        </p:nvSpPr>
        <p:spPr>
          <a:prstGeom prst="rect">
            <a:avLst/>
          </a:prstGeom>
        </p:spPr>
        <p:txBody>
          <a:bodyPr/>
          <a:lstStyle/>
          <a:p>
            <a:pPr lvl="0">
              <a:defRPr sz="1800"/>
            </a:pPr>
            <a:r>
              <a:rPr sz="2200"/>
              <a:t>PCを使える，ではなく，PCを使って何ができるか，効率よく良いものができるか。</a:t>
            </a:r>
          </a:p>
          <a:p>
            <a:pPr lvl="0">
              <a:defRPr sz="1800"/>
            </a:pPr>
            <a:r>
              <a:rPr sz="2200"/>
              <a:t>大学でも情報の授業はあるが，情報倫理が中心。Officeやより良い使い方は教えてくれない！</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583"/>
          <p:cNvSpPr>
            <a:spLocks noGrp="1" noRot="1" noChangeAspect="1"/>
          </p:cNvSpPr>
          <p:nvPr>
            <p:ph type="sldImg"/>
          </p:nvPr>
        </p:nvSpPr>
        <p:spPr>
          <a:prstGeom prst="rect">
            <a:avLst/>
          </a:prstGeom>
        </p:spPr>
        <p:txBody>
          <a:bodyPr/>
          <a:lstStyle/>
          <a:p>
            <a:pPr lvl="0"/>
            <a:endParaRPr/>
          </a:p>
        </p:txBody>
      </p:sp>
      <p:sp>
        <p:nvSpPr>
          <p:cNvPr id="584" name="Shape 584"/>
          <p:cNvSpPr>
            <a:spLocks noGrp="1"/>
          </p:cNvSpPr>
          <p:nvPr>
            <p:ph type="body" sz="quarter" idx="1"/>
          </p:nvPr>
        </p:nvSpPr>
        <p:spPr>
          <a:prstGeom prst="rect">
            <a:avLst/>
          </a:prstGeom>
        </p:spPr>
        <p:txBody>
          <a:bodyPr/>
          <a:lstStyle/>
          <a:p>
            <a:pPr lvl="0">
              <a:defRPr sz="1800"/>
            </a:pPr>
            <a:r>
              <a:rPr sz="2200"/>
              <a:t>PCが得意な方も苦手な方も，確実にスキルアップできます！</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noRot="1" noChangeAspect="1"/>
          </p:cNvSpPr>
          <p:nvPr>
            <p:ph type="sldImg"/>
          </p:nvPr>
        </p:nvSpPr>
        <p:spPr>
          <a:prstGeom prst="rect">
            <a:avLst/>
          </a:prstGeom>
        </p:spPr>
        <p:txBody>
          <a:bodyPr/>
          <a:lstStyle/>
          <a:p>
            <a:pPr lvl="0"/>
            <a:endParaRPr/>
          </a:p>
        </p:txBody>
      </p:sp>
      <p:sp>
        <p:nvSpPr>
          <p:cNvPr id="593" name="Shape 593"/>
          <p:cNvSpPr>
            <a:spLocks noGrp="1"/>
          </p:cNvSpPr>
          <p:nvPr>
            <p:ph type="body" sz="quarter" idx="1"/>
          </p:nvPr>
        </p:nvSpPr>
        <p:spPr>
          <a:prstGeom prst="rect">
            <a:avLst/>
          </a:prstGeom>
        </p:spPr>
        <p:txBody>
          <a:bodyPr/>
          <a:lstStyle/>
          <a:p>
            <a:pPr lvl="0">
              <a:defRPr sz="1800"/>
            </a:pPr>
            <a:r>
              <a:rPr sz="2200"/>
              <a:t>PCについては，</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pPr lvl="0"/>
            <a:endParaRPr/>
          </a:p>
        </p:txBody>
      </p:sp>
      <p:sp>
        <p:nvSpPr>
          <p:cNvPr id="167" name="Shape 167"/>
          <p:cNvSpPr>
            <a:spLocks noGrp="1"/>
          </p:cNvSpPr>
          <p:nvPr>
            <p:ph type="body" sz="quarter" idx="1"/>
          </p:nvPr>
        </p:nvSpPr>
        <p:spPr>
          <a:prstGeom prst="rect">
            <a:avLst/>
          </a:prstGeom>
        </p:spPr>
        <p:txBody>
          <a:bodyPr/>
          <a:lstStyle/>
          <a:p>
            <a:pPr lvl="0">
              <a:defRPr sz="1800"/>
            </a:pPr>
            <a:r>
              <a:rPr sz="2200"/>
              <a:t>生協管理物件を契約するには，火災に関する保証と賠償責任に関する保証の二つの保証に入っていただくことが必須条件となっております。</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Shape 626"/>
          <p:cNvSpPr>
            <a:spLocks noGrp="1" noRot="1" noChangeAspect="1"/>
          </p:cNvSpPr>
          <p:nvPr>
            <p:ph type="sldImg"/>
          </p:nvPr>
        </p:nvSpPr>
        <p:spPr>
          <a:prstGeom prst="rect">
            <a:avLst/>
          </a:prstGeom>
        </p:spPr>
        <p:txBody>
          <a:bodyPr/>
          <a:lstStyle/>
          <a:p>
            <a:pPr lvl="0"/>
            <a:endParaRPr/>
          </a:p>
        </p:txBody>
      </p:sp>
      <p:sp>
        <p:nvSpPr>
          <p:cNvPr id="627" name="Shape 627"/>
          <p:cNvSpPr>
            <a:spLocks noGrp="1"/>
          </p:cNvSpPr>
          <p:nvPr>
            <p:ph type="body" sz="quarter" idx="1"/>
          </p:nvPr>
        </p:nvSpPr>
        <p:spPr>
          <a:prstGeom prst="rect">
            <a:avLst/>
          </a:prstGeom>
        </p:spPr>
        <p:txBody>
          <a:bodyPr/>
          <a:lstStyle/>
          <a:p>
            <a:pPr lvl="0">
              <a:defRPr sz="1800"/>
            </a:pPr>
            <a:r>
              <a:rPr sz="2200"/>
              <a:t>自分の将来にどう関わる？</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noRot="1" noChangeAspect="1"/>
          </p:cNvSpPr>
          <p:nvPr>
            <p:ph type="sldImg"/>
          </p:nvPr>
        </p:nvSpPr>
        <p:spPr>
          <a:prstGeom prst="rect">
            <a:avLst/>
          </a:prstGeom>
        </p:spPr>
        <p:txBody>
          <a:bodyPr/>
          <a:lstStyle/>
          <a:p>
            <a:pPr lvl="0"/>
            <a:endParaRPr/>
          </a:p>
        </p:txBody>
      </p:sp>
      <p:sp>
        <p:nvSpPr>
          <p:cNvPr id="633" name="Shape 633"/>
          <p:cNvSpPr>
            <a:spLocks noGrp="1"/>
          </p:cNvSpPr>
          <p:nvPr>
            <p:ph type="body" sz="quarter" idx="1"/>
          </p:nvPr>
        </p:nvSpPr>
        <p:spPr>
          <a:prstGeom prst="rect">
            <a:avLst/>
          </a:prstGeom>
        </p:spPr>
        <p:txBody>
          <a:bodyPr/>
          <a:lstStyle/>
          <a:p>
            <a:pPr lvl="0">
              <a:defRPr sz="1800"/>
            </a:pPr>
            <a:r>
              <a:rPr sz="2200"/>
              <a:t>入社後の出世に左右することも</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noRot="1" noChangeAspect="1"/>
          </p:cNvSpPr>
          <p:nvPr>
            <p:ph type="sldImg"/>
          </p:nvPr>
        </p:nvSpPr>
        <p:spPr>
          <a:prstGeom prst="rect">
            <a:avLst/>
          </a:prstGeom>
        </p:spPr>
        <p:txBody>
          <a:bodyPr/>
          <a:lstStyle/>
          <a:p>
            <a:pPr lvl="0"/>
            <a:endParaRPr/>
          </a:p>
        </p:txBody>
      </p:sp>
      <p:sp>
        <p:nvSpPr>
          <p:cNvPr id="640" name="Shape 640"/>
          <p:cNvSpPr>
            <a:spLocks noGrp="1"/>
          </p:cNvSpPr>
          <p:nvPr>
            <p:ph type="body" sz="quarter" idx="1"/>
          </p:nvPr>
        </p:nvSpPr>
        <p:spPr>
          <a:prstGeom prst="rect">
            <a:avLst/>
          </a:prstGeom>
        </p:spPr>
        <p:txBody>
          <a:bodyPr/>
          <a:lstStyle/>
          <a:p>
            <a:pPr lvl="0">
              <a:defRPr sz="1800"/>
            </a:pPr>
            <a:r>
              <a:rPr sz="2200"/>
              <a:t>高校の英語知識を持っている・・・・</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Shape 648"/>
          <p:cNvSpPr>
            <a:spLocks noGrp="1" noRot="1" noChangeAspect="1"/>
          </p:cNvSpPr>
          <p:nvPr>
            <p:ph type="sldImg"/>
          </p:nvPr>
        </p:nvSpPr>
        <p:spPr>
          <a:prstGeom prst="rect">
            <a:avLst/>
          </a:prstGeom>
        </p:spPr>
        <p:txBody>
          <a:bodyPr/>
          <a:lstStyle/>
          <a:p>
            <a:pPr lvl="0"/>
            <a:endParaRPr/>
          </a:p>
        </p:txBody>
      </p:sp>
      <p:sp>
        <p:nvSpPr>
          <p:cNvPr id="649" name="Shape 649"/>
          <p:cNvSpPr>
            <a:spLocks noGrp="1"/>
          </p:cNvSpPr>
          <p:nvPr>
            <p:ph type="body" sz="quarter" idx="1"/>
          </p:nvPr>
        </p:nvSpPr>
        <p:spPr>
          <a:prstGeom prst="rect">
            <a:avLst/>
          </a:prstGeom>
        </p:spPr>
        <p:txBody>
          <a:bodyPr/>
          <a:lstStyle/>
          <a:p>
            <a:pPr lvl="0">
              <a:defRPr sz="1800"/>
            </a:pPr>
            <a:r>
              <a:rPr sz="2200"/>
              <a:t>TOEIC，コミュニケーションだけでなく，普通の英語の授業でも！</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Shape 691"/>
          <p:cNvSpPr>
            <a:spLocks noGrp="1" noRot="1" noChangeAspect="1"/>
          </p:cNvSpPr>
          <p:nvPr>
            <p:ph type="sldImg"/>
          </p:nvPr>
        </p:nvSpPr>
        <p:spPr>
          <a:prstGeom prst="rect">
            <a:avLst/>
          </a:prstGeom>
        </p:spPr>
        <p:txBody>
          <a:bodyPr/>
          <a:lstStyle/>
          <a:p>
            <a:pPr lvl="0"/>
            <a:endParaRPr/>
          </a:p>
        </p:txBody>
      </p:sp>
      <p:sp>
        <p:nvSpPr>
          <p:cNvPr id="692" name="Shape 692"/>
          <p:cNvSpPr>
            <a:spLocks noGrp="1"/>
          </p:cNvSpPr>
          <p:nvPr>
            <p:ph type="body" sz="quarter" idx="1"/>
          </p:nvPr>
        </p:nvSpPr>
        <p:spPr>
          <a:prstGeom prst="rect">
            <a:avLst/>
          </a:prstGeom>
        </p:spPr>
        <p:txBody>
          <a:bodyPr/>
          <a:lstStyle/>
          <a:p>
            <a:pPr lvl="0">
              <a:defRPr sz="1800"/>
            </a:pPr>
            <a:r>
              <a:rPr sz="2200"/>
              <a:t>TOEICのスコアアップと「使える英語」を身につけることができる講座</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noRot="1" noChangeAspect="1"/>
          </p:cNvSpPr>
          <p:nvPr>
            <p:ph type="sldImg"/>
          </p:nvPr>
        </p:nvSpPr>
        <p:spPr>
          <a:prstGeom prst="rect">
            <a:avLst/>
          </a:prstGeom>
        </p:spPr>
        <p:txBody>
          <a:bodyPr/>
          <a:lstStyle/>
          <a:p>
            <a:pPr lvl="0"/>
            <a:endParaRPr/>
          </a:p>
        </p:txBody>
      </p:sp>
      <p:sp>
        <p:nvSpPr>
          <p:cNvPr id="701" name="Shape 701"/>
          <p:cNvSpPr>
            <a:spLocks noGrp="1"/>
          </p:cNvSpPr>
          <p:nvPr>
            <p:ph type="body" sz="quarter" idx="1"/>
          </p:nvPr>
        </p:nvSpPr>
        <p:spPr>
          <a:prstGeom prst="rect">
            <a:avLst/>
          </a:prstGeom>
        </p:spPr>
        <p:txBody>
          <a:bodyPr/>
          <a:lstStyle/>
          <a:p>
            <a:pPr lvl="0">
              <a:defRPr sz="1800"/>
            </a:pPr>
            <a:r>
              <a:rPr sz="2200"/>
              <a:t>PCについては，</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a:spLocks noGrp="1" noRot="1" noChangeAspect="1"/>
          </p:cNvSpPr>
          <p:nvPr>
            <p:ph type="sldImg"/>
          </p:nvPr>
        </p:nvSpPr>
        <p:spPr>
          <a:prstGeom prst="rect">
            <a:avLst/>
          </a:prstGeom>
        </p:spPr>
        <p:txBody>
          <a:bodyPr/>
          <a:lstStyle/>
          <a:p>
            <a:pPr lvl="0"/>
            <a:endParaRPr/>
          </a:p>
        </p:txBody>
      </p:sp>
      <p:sp>
        <p:nvSpPr>
          <p:cNvPr id="740" name="Shape 740"/>
          <p:cNvSpPr>
            <a:spLocks noGrp="1"/>
          </p:cNvSpPr>
          <p:nvPr>
            <p:ph type="body" sz="quarter" idx="1"/>
          </p:nvPr>
        </p:nvSpPr>
        <p:spPr>
          <a:prstGeom prst="rect">
            <a:avLst/>
          </a:prstGeom>
        </p:spPr>
        <p:txBody>
          <a:bodyPr/>
          <a:lstStyle/>
          <a:p>
            <a:pPr lvl="0">
              <a:defRPr sz="1800"/>
            </a:pPr>
            <a:r>
              <a:rPr sz="2200"/>
              <a:t>日本でも海外でも，夜中でも</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Shape 744"/>
          <p:cNvSpPr>
            <a:spLocks noGrp="1" noRot="1" noChangeAspect="1"/>
          </p:cNvSpPr>
          <p:nvPr>
            <p:ph type="sldImg"/>
          </p:nvPr>
        </p:nvSpPr>
        <p:spPr>
          <a:prstGeom prst="rect">
            <a:avLst/>
          </a:prstGeom>
        </p:spPr>
        <p:txBody>
          <a:bodyPr/>
          <a:lstStyle/>
          <a:p>
            <a:pPr lvl="0"/>
            <a:endParaRPr/>
          </a:p>
        </p:txBody>
      </p:sp>
      <p:sp>
        <p:nvSpPr>
          <p:cNvPr id="745" name="Shape 745"/>
          <p:cNvSpPr>
            <a:spLocks noGrp="1"/>
          </p:cNvSpPr>
          <p:nvPr>
            <p:ph type="body" sz="quarter" idx="1"/>
          </p:nvPr>
        </p:nvSpPr>
        <p:spPr>
          <a:prstGeom prst="rect">
            <a:avLst/>
          </a:prstGeom>
        </p:spPr>
        <p:txBody>
          <a:bodyPr/>
          <a:lstStyle/>
          <a:p>
            <a:pPr lvl="0">
              <a:defRPr sz="1800"/>
            </a:pPr>
            <a:r>
              <a:rPr sz="2200"/>
              <a:t>お部屋探しの際に申し上げた火災共済と・・・</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Shape 756"/>
          <p:cNvSpPr>
            <a:spLocks noGrp="1" noRot="1" noChangeAspect="1"/>
          </p:cNvSpPr>
          <p:nvPr>
            <p:ph type="sldImg"/>
          </p:nvPr>
        </p:nvSpPr>
        <p:spPr>
          <a:prstGeom prst="rect">
            <a:avLst/>
          </a:prstGeom>
        </p:spPr>
        <p:txBody>
          <a:bodyPr/>
          <a:lstStyle/>
          <a:p>
            <a:pPr lvl="0"/>
            <a:endParaRPr/>
          </a:p>
        </p:txBody>
      </p:sp>
      <p:sp>
        <p:nvSpPr>
          <p:cNvPr id="757" name="Shape 757"/>
          <p:cNvSpPr>
            <a:spLocks noGrp="1"/>
          </p:cNvSpPr>
          <p:nvPr>
            <p:ph type="body" sz="quarter" idx="1"/>
          </p:nvPr>
        </p:nvSpPr>
        <p:spPr>
          <a:prstGeom prst="rect">
            <a:avLst/>
          </a:prstGeom>
        </p:spPr>
        <p:txBody>
          <a:bodyPr/>
          <a:lstStyle/>
          <a:p>
            <a:pPr lvl="0">
              <a:defRPr sz="1800"/>
            </a:pPr>
            <a:r>
              <a:rPr sz="2200"/>
              <a:t>身分証明代わりでも</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Shape 763"/>
          <p:cNvSpPr>
            <a:spLocks noGrp="1" noRot="1" noChangeAspect="1"/>
          </p:cNvSpPr>
          <p:nvPr>
            <p:ph type="sldImg"/>
          </p:nvPr>
        </p:nvSpPr>
        <p:spPr>
          <a:prstGeom prst="rect">
            <a:avLst/>
          </a:prstGeom>
        </p:spPr>
        <p:txBody>
          <a:bodyPr/>
          <a:lstStyle/>
          <a:p>
            <a:pPr lvl="0"/>
            <a:endParaRPr/>
          </a:p>
        </p:txBody>
      </p:sp>
      <p:sp>
        <p:nvSpPr>
          <p:cNvPr id="764" name="Shape 764"/>
          <p:cNvSpPr>
            <a:spLocks noGrp="1"/>
          </p:cNvSpPr>
          <p:nvPr>
            <p:ph type="body" sz="quarter" idx="1"/>
          </p:nvPr>
        </p:nvSpPr>
        <p:spPr>
          <a:prstGeom prst="rect">
            <a:avLst/>
          </a:prstGeom>
        </p:spPr>
        <p:txBody>
          <a:bodyPr/>
          <a:lstStyle/>
          <a:p>
            <a:pPr lvl="0">
              <a:defRPr sz="1800"/>
            </a:pPr>
            <a:r>
              <a:rPr sz="2200"/>
              <a:t>車を持つと，活動の幅が広がる！</a:t>
            </a:r>
          </a:p>
          <a:p>
            <a:pPr lvl="0">
              <a:defRPr sz="1800"/>
            </a:pPr>
            <a:r>
              <a:rPr sz="2200"/>
              <a:t>旅行，ボランティア，サークル・・・</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pPr lvl="0"/>
            <a:endParaRPr/>
          </a:p>
        </p:txBody>
      </p:sp>
      <p:sp>
        <p:nvSpPr>
          <p:cNvPr id="214" name="Shape 214"/>
          <p:cNvSpPr>
            <a:spLocks noGrp="1"/>
          </p:cNvSpPr>
          <p:nvPr>
            <p:ph type="body" sz="quarter" idx="1"/>
          </p:nvPr>
        </p:nvSpPr>
        <p:spPr>
          <a:prstGeom prst="rect">
            <a:avLst/>
          </a:prstGeom>
        </p:spPr>
        <p:txBody>
          <a:bodyPr/>
          <a:lstStyle/>
          <a:p>
            <a:pPr lvl="0">
              <a:defRPr sz="1800"/>
            </a:pPr>
            <a:r>
              <a:rPr sz="2200"/>
              <a:t>住まい探しと同時に必要なのが新生活用品の準備</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787"/>
          <p:cNvSpPr>
            <a:spLocks noGrp="1" noRot="1" noChangeAspect="1"/>
          </p:cNvSpPr>
          <p:nvPr>
            <p:ph type="sldImg"/>
          </p:nvPr>
        </p:nvSpPr>
        <p:spPr>
          <a:prstGeom prst="rect">
            <a:avLst/>
          </a:prstGeom>
        </p:spPr>
        <p:txBody>
          <a:bodyPr/>
          <a:lstStyle/>
          <a:p>
            <a:pPr lvl="0"/>
            <a:endParaRPr/>
          </a:p>
        </p:txBody>
      </p:sp>
      <p:sp>
        <p:nvSpPr>
          <p:cNvPr id="788" name="Shape 788"/>
          <p:cNvSpPr>
            <a:spLocks noGrp="1"/>
          </p:cNvSpPr>
          <p:nvPr>
            <p:ph type="body" sz="quarter" idx="1"/>
          </p:nvPr>
        </p:nvSpPr>
        <p:spPr>
          <a:prstGeom prst="rect">
            <a:avLst/>
          </a:prstGeom>
        </p:spPr>
        <p:txBody>
          <a:bodyPr/>
          <a:lstStyle/>
          <a:p>
            <a:pPr lvl="0">
              <a:defRPr sz="1800"/>
            </a:pPr>
            <a:r>
              <a:rPr sz="2200"/>
              <a:t>たった1日で全てが揃います！</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pPr lvl="0"/>
            <a:endParaRPr/>
          </a:p>
        </p:txBody>
      </p:sp>
      <p:sp>
        <p:nvSpPr>
          <p:cNvPr id="237" name="Shape 237"/>
          <p:cNvSpPr>
            <a:spLocks noGrp="1"/>
          </p:cNvSpPr>
          <p:nvPr>
            <p:ph type="body" sz="quarter" idx="1"/>
          </p:nvPr>
        </p:nvSpPr>
        <p:spPr>
          <a:prstGeom prst="rect">
            <a:avLst/>
          </a:prstGeom>
        </p:spPr>
        <p:txBody>
          <a:bodyPr/>
          <a:lstStyle/>
          <a:p>
            <a:pPr lvl="0">
              <a:defRPr sz="1800"/>
            </a:pPr>
            <a:r>
              <a:rPr sz="2200"/>
              <a:t>１日の配達件数には限りがある為、先着順です！</a:t>
            </a:r>
          </a:p>
          <a:p>
            <a:pPr lvl="0">
              <a:defRPr sz="1800"/>
            </a:pPr>
            <a:r>
              <a:rPr sz="2200"/>
              <a:t>ぜひお早めのご注文をお願いします！</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prstGeom prst="rect">
            <a:avLst/>
          </a:prstGeom>
        </p:spPr>
        <p:txBody>
          <a:bodyPr/>
          <a:lstStyle/>
          <a:p>
            <a:pPr lvl="0"/>
            <a:endParaRPr/>
          </a:p>
        </p:txBody>
      </p:sp>
      <p:sp>
        <p:nvSpPr>
          <p:cNvPr id="243" name="Shape 243"/>
          <p:cNvSpPr>
            <a:spLocks noGrp="1"/>
          </p:cNvSpPr>
          <p:nvPr>
            <p:ph type="body" sz="quarter" idx="1"/>
          </p:nvPr>
        </p:nvSpPr>
        <p:spPr>
          <a:prstGeom prst="rect">
            <a:avLst/>
          </a:prstGeom>
        </p:spPr>
        <p:txBody>
          <a:bodyPr/>
          <a:lstStyle/>
          <a:p>
            <a:pPr lvl="0">
              <a:defRPr sz="1800"/>
            </a:pPr>
            <a:r>
              <a:rPr sz="2200"/>
              <a:t>なお，・・ですので，瀬戸内海に面しているにも関わらず・・・</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pPr lvl="0"/>
            <a:endParaRPr/>
          </a:p>
        </p:txBody>
      </p:sp>
      <p:sp>
        <p:nvSpPr>
          <p:cNvPr id="261" name="Shape 261"/>
          <p:cNvSpPr>
            <a:spLocks noGrp="1"/>
          </p:cNvSpPr>
          <p:nvPr>
            <p:ph type="body" sz="quarter" idx="1"/>
          </p:nvPr>
        </p:nvSpPr>
        <p:spPr>
          <a:prstGeom prst="rect">
            <a:avLst/>
          </a:prstGeom>
        </p:spPr>
        <p:txBody>
          <a:bodyPr/>
          <a:lstStyle/>
          <a:p>
            <a:pPr lvl="0">
              <a:defRPr sz="1800"/>
            </a:pPr>
            <a:r>
              <a:rPr sz="2200"/>
              <a:t>今日もHAKUWAホテルで実物展示してます！</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pPr lvl="0"/>
            <a:endParaRPr/>
          </a:p>
        </p:txBody>
      </p:sp>
      <p:sp>
        <p:nvSpPr>
          <p:cNvPr id="265" name="Shape 265"/>
          <p:cNvSpPr>
            <a:spLocks noGrp="1"/>
          </p:cNvSpPr>
          <p:nvPr>
            <p:ph type="body" sz="quarter" idx="1"/>
          </p:nvPr>
        </p:nvSpPr>
        <p:spPr>
          <a:prstGeom prst="rect">
            <a:avLst/>
          </a:prstGeom>
        </p:spPr>
        <p:txBody>
          <a:bodyPr/>
          <a:lstStyle/>
          <a:p>
            <a:pPr lvl="0">
              <a:defRPr sz="1800"/>
            </a:pPr>
            <a:r>
              <a:rPr sz="2200"/>
              <a:t>単一キャンパスでの広さ</a:t>
            </a:r>
          </a:p>
          <a:p>
            <a:pPr lvl="0">
              <a:defRPr sz="1800"/>
            </a:pPr>
            <a:r>
              <a:rPr sz="2200"/>
              <a:t>●九州大学・伊都キャンパス（約262万平方メートル）</a:t>
            </a:r>
          </a:p>
          <a:p>
            <a:pPr lvl="0">
              <a:defRPr sz="1800"/>
            </a:pPr>
            <a:r>
              <a:rPr sz="2200"/>
              <a:t>●筑波大学・筑波キャンパス（約260万平方メートル）</a:t>
            </a:r>
          </a:p>
          <a:p>
            <a:pPr lvl="0">
              <a:defRPr sz="1800"/>
            </a:pPr>
            <a:r>
              <a:rPr sz="2200"/>
              <a:t>●広島大学・東広島キャンパス（約250万平方メートル）</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prstGeom prst="rect">
            <a:avLst/>
          </a:prstGeom>
        </p:spPr>
        <p:txBody>
          <a:bodyPr/>
          <a:lstStyle/>
          <a:p>
            <a:pPr lvl="0"/>
            <a:endParaRPr/>
          </a:p>
        </p:txBody>
      </p:sp>
      <p:sp>
        <p:nvSpPr>
          <p:cNvPr id="318" name="Shape 318"/>
          <p:cNvSpPr>
            <a:spLocks noGrp="1"/>
          </p:cNvSpPr>
          <p:nvPr>
            <p:ph type="body" sz="quarter" idx="1"/>
          </p:nvPr>
        </p:nvSpPr>
        <p:spPr>
          <a:prstGeom prst="rect">
            <a:avLst/>
          </a:prstGeom>
        </p:spPr>
        <p:txBody>
          <a:bodyPr/>
          <a:lstStyle/>
          <a:p>
            <a:pPr lvl="0">
              <a:defRPr sz="1800"/>
            </a:pPr>
            <a:r>
              <a:rPr sz="2200"/>
              <a:t>大学生協＿スーツ割引</a:t>
            </a:r>
          </a:p>
          <a:p>
            <a:pPr lvl="0">
              <a:defRPr sz="1800"/>
            </a:pPr>
            <a:r>
              <a:rPr sz="2200"/>
              <a:t>全国の店舗で使えます！</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タイトル &amp; サブタイトル">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a:pPr>
            <a:r>
              <a:rPr sz="8000"/>
              <a:t>タイトルテキスト</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本文レベル1</a:t>
            </a:r>
          </a:p>
          <a:p>
            <a:pPr lvl="1">
              <a:defRPr sz="1800"/>
            </a:pPr>
            <a:r>
              <a:rPr sz="3200"/>
              <a:t>本文レベル2</a:t>
            </a:r>
          </a:p>
          <a:p>
            <a:pPr lvl="2">
              <a:defRPr sz="1800"/>
            </a:pPr>
            <a:r>
              <a:rPr sz="3200"/>
              <a:t>本文レベル3</a:t>
            </a:r>
          </a:p>
          <a:p>
            <a:pPr lvl="3">
              <a:defRPr sz="1800"/>
            </a:pPr>
            <a:r>
              <a:rPr sz="3200"/>
              <a:t>本文レベル4</a:t>
            </a:r>
          </a:p>
          <a:p>
            <a:pPr lvl="4">
              <a:defRPr sz="1800"/>
            </a:pPr>
            <a:r>
              <a:rPr sz="3200"/>
              <a:t>本文レベル 5</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nchor="b"/>
          <a:lstStyle/>
          <a:p>
            <a:pPr lvl="0">
              <a:defRPr sz="1800"/>
            </a:pPr>
            <a:r>
              <a:rPr sz="8000"/>
              <a:t>タイトルテキスト</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本文レベル1</a:t>
            </a:r>
          </a:p>
          <a:p>
            <a:pPr lvl="1">
              <a:defRPr sz="1800"/>
            </a:pPr>
            <a:r>
              <a:rPr sz="3200"/>
              <a:t>本文レベル2</a:t>
            </a:r>
          </a:p>
          <a:p>
            <a:pPr lvl="2">
              <a:defRPr sz="1800"/>
            </a:pPr>
            <a:r>
              <a:rPr sz="3200"/>
              <a:t>本文レベル3</a:t>
            </a:r>
          </a:p>
          <a:p>
            <a:pPr lvl="3">
              <a:defRPr sz="1800"/>
            </a:pPr>
            <a:r>
              <a:rPr sz="3200"/>
              <a:t>本文レベル4</a:t>
            </a:r>
          </a:p>
          <a:p>
            <a:pPr lvl="4">
              <a:defRPr sz="1800"/>
            </a:pPr>
            <a:r>
              <a:rPr sz="3200"/>
              <a:t>本文レベル 5</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pPr>
            <a:r>
              <a:rPr sz="8000"/>
              <a:t>タイトルテキスト</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6000"/>
            </a:lvl1pPr>
          </a:lstStyle>
          <a:p>
            <a:pPr lvl="0">
              <a:defRPr sz="1800"/>
            </a:pPr>
            <a:r>
              <a:rPr sz="6000"/>
              <a:t>タイトルテキスト</a:t>
            </a:r>
          </a:p>
        </p:txBody>
      </p:sp>
      <p:sp>
        <p:nvSpPr>
          <p:cNvPr id="14" name="Shape 14"/>
          <p:cNvSpPr>
            <a:spLocks noGrp="1"/>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本文レベル1</a:t>
            </a:r>
          </a:p>
          <a:p>
            <a:pPr lvl="1">
              <a:defRPr sz="1800"/>
            </a:pPr>
            <a:r>
              <a:rPr sz="3200"/>
              <a:t>本文レベル2</a:t>
            </a:r>
          </a:p>
          <a:p>
            <a:pPr lvl="2">
              <a:defRPr sz="1800"/>
            </a:pPr>
            <a:r>
              <a:rPr sz="3200"/>
              <a:t>本文レベル3</a:t>
            </a:r>
          </a:p>
          <a:p>
            <a:pPr lvl="3">
              <a:defRPr sz="1800"/>
            </a:pPr>
            <a:r>
              <a:rPr sz="3200"/>
              <a:t>本文レベル4</a:t>
            </a:r>
          </a:p>
          <a:p>
            <a:pPr lvl="4">
              <a:defRPr sz="1800"/>
            </a:pPr>
            <a:r>
              <a:rPr sz="3200"/>
              <a:t>本文レベル 5</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8000"/>
              <a:t>タイトルテキスト</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8000"/>
              <a:t>タイトルテキスト</a:t>
            </a:r>
          </a:p>
        </p:txBody>
      </p:sp>
      <p:sp>
        <p:nvSpPr>
          <p:cNvPr id="19" name="Shape 19"/>
          <p:cNvSpPr>
            <a:spLocks noGrp="1"/>
          </p:cNvSpPr>
          <p:nvPr>
            <p:ph type="body" idx="1"/>
          </p:nvPr>
        </p:nvSpPr>
        <p:spPr>
          <a:prstGeom prst="rect">
            <a:avLst/>
          </a:prstGeom>
        </p:spPr>
        <p:txBody>
          <a:bodyPr/>
          <a:lstStyle/>
          <a:p>
            <a:pPr lvl="0">
              <a:defRPr sz="1800"/>
            </a:pPr>
            <a:r>
              <a:rPr sz="3600"/>
              <a:t>本文レベル1</a:t>
            </a:r>
          </a:p>
          <a:p>
            <a:pPr lvl="1">
              <a:defRPr sz="1800"/>
            </a:pPr>
            <a:r>
              <a:rPr sz="3600"/>
              <a:t>本文レベル2</a:t>
            </a:r>
          </a:p>
          <a:p>
            <a:pPr lvl="2">
              <a:defRPr sz="1800"/>
            </a:pPr>
            <a:r>
              <a:rPr sz="3600"/>
              <a:t>本文レベル3</a:t>
            </a:r>
          </a:p>
          <a:p>
            <a:pPr lvl="3">
              <a:defRPr sz="1800"/>
            </a:pPr>
            <a:r>
              <a:rPr sz="3600"/>
              <a:t>本文レベル4</a:t>
            </a:r>
          </a:p>
          <a:p>
            <a:pPr lvl="4">
              <a:defRPr sz="1800"/>
            </a:pPr>
            <a:r>
              <a:rPr sz="3600"/>
              <a:t>本文レベル 5</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8000"/>
              <a:t>タイトルテキスト</a:t>
            </a:r>
          </a:p>
        </p:txBody>
      </p:sp>
      <p:sp>
        <p:nvSpPr>
          <p:cNvPr id="22" name="Shape 22"/>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本文レベル1</a:t>
            </a:r>
          </a:p>
          <a:p>
            <a:pPr lvl="1">
              <a:defRPr sz="1800"/>
            </a:pPr>
            <a:r>
              <a:rPr sz="2800"/>
              <a:t>本文レベル2</a:t>
            </a:r>
          </a:p>
          <a:p>
            <a:pPr lvl="2">
              <a:defRPr sz="1800"/>
            </a:pPr>
            <a:r>
              <a:rPr sz="2800"/>
              <a:t>本文レベル3</a:t>
            </a:r>
          </a:p>
          <a:p>
            <a:pPr lvl="3">
              <a:defRPr sz="1800"/>
            </a:pPr>
            <a:r>
              <a:rPr sz="2800"/>
              <a:t>本文レベル4</a:t>
            </a:r>
          </a:p>
          <a:p>
            <a:pPr lvl="4">
              <a:defRPr sz="1800"/>
            </a:pPr>
            <a:r>
              <a:rPr sz="2800"/>
              <a:t>本文レベル 5</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lstStyle/>
          <a:p>
            <a:pPr lvl="0">
              <a:defRPr sz="1800"/>
            </a:pPr>
            <a:r>
              <a:rPr sz="3600"/>
              <a:t>本文レベル1</a:t>
            </a:r>
          </a:p>
          <a:p>
            <a:pPr lvl="1">
              <a:defRPr sz="1800"/>
            </a:pPr>
            <a:r>
              <a:rPr sz="3600"/>
              <a:t>本文レベル2</a:t>
            </a:r>
          </a:p>
          <a:p>
            <a:pPr lvl="2">
              <a:defRPr sz="1800"/>
            </a:pPr>
            <a:r>
              <a:rPr sz="3600"/>
              <a:t>本文レベル3</a:t>
            </a:r>
          </a:p>
          <a:p>
            <a:pPr lvl="3">
              <a:defRPr sz="1800"/>
            </a:pPr>
            <a:r>
              <a:rPr sz="3600"/>
              <a:t>本文レベル4</a:t>
            </a:r>
          </a:p>
          <a:p>
            <a:pPr lvl="4">
              <a:defRPr sz="1800"/>
            </a:pPr>
            <a:r>
              <a:rPr sz="3600"/>
              <a:t>本文レベル 5</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8000"/>
              <a:t>タイトルテキスト</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3600"/>
              <a:t>本文レベル1</a:t>
            </a:r>
          </a:p>
          <a:p>
            <a:pPr lvl="1">
              <a:defRPr sz="1800"/>
            </a:pPr>
            <a:r>
              <a:rPr sz="3600"/>
              <a:t>本文レベル2</a:t>
            </a:r>
          </a:p>
          <a:p>
            <a:pPr lvl="2">
              <a:defRPr sz="1800"/>
            </a:pPr>
            <a:r>
              <a:rPr sz="3600"/>
              <a:t>本文レベル3</a:t>
            </a:r>
          </a:p>
          <a:p>
            <a:pPr lvl="3">
              <a:defRPr sz="1800"/>
            </a:pPr>
            <a:r>
              <a:rPr sz="3600"/>
              <a:t>本文レベル4</a:t>
            </a:r>
          </a:p>
          <a:p>
            <a:pPr lvl="4">
              <a:defRPr sz="1800"/>
            </a:pPr>
            <a:r>
              <a:rPr sz="3600"/>
              <a:t>本文レベル 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algn="ctr" defTabSz="584200">
        <a:defRPr sz="8000">
          <a:latin typeface="+mn-lt"/>
          <a:ea typeface="+mn-ea"/>
          <a:cs typeface="+mn-cs"/>
          <a:sym typeface="ヒラギノ角ゴ ProN W3"/>
        </a:defRPr>
      </a:lvl1pPr>
      <a:lvl2pPr indent="228600" algn="ctr" defTabSz="584200">
        <a:defRPr sz="8000">
          <a:latin typeface="+mn-lt"/>
          <a:ea typeface="+mn-ea"/>
          <a:cs typeface="+mn-cs"/>
          <a:sym typeface="ヒラギノ角ゴ ProN W3"/>
        </a:defRPr>
      </a:lvl2pPr>
      <a:lvl3pPr indent="457200" algn="ctr" defTabSz="584200">
        <a:defRPr sz="8000">
          <a:latin typeface="+mn-lt"/>
          <a:ea typeface="+mn-ea"/>
          <a:cs typeface="+mn-cs"/>
          <a:sym typeface="ヒラギノ角ゴ ProN W3"/>
        </a:defRPr>
      </a:lvl3pPr>
      <a:lvl4pPr indent="685800" algn="ctr" defTabSz="584200">
        <a:defRPr sz="8000">
          <a:latin typeface="+mn-lt"/>
          <a:ea typeface="+mn-ea"/>
          <a:cs typeface="+mn-cs"/>
          <a:sym typeface="ヒラギノ角ゴ ProN W3"/>
        </a:defRPr>
      </a:lvl4pPr>
      <a:lvl5pPr indent="914400" algn="ctr" defTabSz="584200">
        <a:defRPr sz="8000">
          <a:latin typeface="+mn-lt"/>
          <a:ea typeface="+mn-ea"/>
          <a:cs typeface="+mn-cs"/>
          <a:sym typeface="ヒラギノ角ゴ ProN W3"/>
        </a:defRPr>
      </a:lvl5pPr>
      <a:lvl6pPr indent="1143000" algn="ctr" defTabSz="584200">
        <a:defRPr sz="8000">
          <a:latin typeface="+mn-lt"/>
          <a:ea typeface="+mn-ea"/>
          <a:cs typeface="+mn-cs"/>
          <a:sym typeface="ヒラギノ角ゴ ProN W3"/>
        </a:defRPr>
      </a:lvl6pPr>
      <a:lvl7pPr indent="1371600" algn="ctr" defTabSz="584200">
        <a:defRPr sz="8000">
          <a:latin typeface="+mn-lt"/>
          <a:ea typeface="+mn-ea"/>
          <a:cs typeface="+mn-cs"/>
          <a:sym typeface="ヒラギノ角ゴ ProN W3"/>
        </a:defRPr>
      </a:lvl7pPr>
      <a:lvl8pPr indent="1600200" algn="ctr" defTabSz="584200">
        <a:defRPr sz="8000">
          <a:latin typeface="+mn-lt"/>
          <a:ea typeface="+mn-ea"/>
          <a:cs typeface="+mn-cs"/>
          <a:sym typeface="ヒラギノ角ゴ ProN W3"/>
        </a:defRPr>
      </a:lvl8pPr>
      <a:lvl9pPr indent="1828800" algn="ctr" defTabSz="584200">
        <a:defRPr sz="8000">
          <a:latin typeface="+mn-lt"/>
          <a:ea typeface="+mn-ea"/>
          <a:cs typeface="+mn-cs"/>
          <a:sym typeface="ヒラギノ角ゴ ProN W3"/>
        </a:defRPr>
      </a:lvl9pPr>
    </p:titleStyle>
    <p:bodyStyle>
      <a:lvl1pPr marL="444500" indent="-444500" defTabSz="584200">
        <a:spcBef>
          <a:spcPts val="4200"/>
        </a:spcBef>
        <a:buSzPct val="75000"/>
        <a:buChar char="•"/>
        <a:defRPr sz="3600">
          <a:latin typeface="+mn-lt"/>
          <a:ea typeface="+mn-ea"/>
          <a:cs typeface="+mn-cs"/>
          <a:sym typeface="ヒラギノ角ゴ ProN W3"/>
        </a:defRPr>
      </a:lvl1pPr>
      <a:lvl2pPr marL="889000" indent="-444500" defTabSz="584200">
        <a:spcBef>
          <a:spcPts val="4200"/>
        </a:spcBef>
        <a:buSzPct val="75000"/>
        <a:buChar char="•"/>
        <a:defRPr sz="3600">
          <a:latin typeface="+mn-lt"/>
          <a:ea typeface="+mn-ea"/>
          <a:cs typeface="+mn-cs"/>
          <a:sym typeface="ヒラギノ角ゴ ProN W3"/>
        </a:defRPr>
      </a:lvl2pPr>
      <a:lvl3pPr marL="1333500" indent="-444500" defTabSz="584200">
        <a:spcBef>
          <a:spcPts val="4200"/>
        </a:spcBef>
        <a:buSzPct val="75000"/>
        <a:buChar char="•"/>
        <a:defRPr sz="3600">
          <a:latin typeface="+mn-lt"/>
          <a:ea typeface="+mn-ea"/>
          <a:cs typeface="+mn-cs"/>
          <a:sym typeface="ヒラギノ角ゴ ProN W3"/>
        </a:defRPr>
      </a:lvl3pPr>
      <a:lvl4pPr marL="1778000" indent="-444500" defTabSz="584200">
        <a:spcBef>
          <a:spcPts val="4200"/>
        </a:spcBef>
        <a:buSzPct val="75000"/>
        <a:buChar char="•"/>
        <a:defRPr sz="3600">
          <a:latin typeface="+mn-lt"/>
          <a:ea typeface="+mn-ea"/>
          <a:cs typeface="+mn-cs"/>
          <a:sym typeface="ヒラギノ角ゴ ProN W3"/>
        </a:defRPr>
      </a:lvl4pPr>
      <a:lvl5pPr marL="2222500" indent="-444500" defTabSz="584200">
        <a:spcBef>
          <a:spcPts val="4200"/>
        </a:spcBef>
        <a:buSzPct val="75000"/>
        <a:buChar char="•"/>
        <a:defRPr sz="3600">
          <a:latin typeface="+mn-lt"/>
          <a:ea typeface="+mn-ea"/>
          <a:cs typeface="+mn-cs"/>
          <a:sym typeface="ヒラギノ角ゴ ProN W3"/>
        </a:defRPr>
      </a:lvl5pPr>
      <a:lvl6pPr marL="2667000" indent="-444500" defTabSz="584200">
        <a:spcBef>
          <a:spcPts val="4200"/>
        </a:spcBef>
        <a:buSzPct val="75000"/>
        <a:buChar char="•"/>
        <a:defRPr sz="3600">
          <a:latin typeface="+mn-lt"/>
          <a:ea typeface="+mn-ea"/>
          <a:cs typeface="+mn-cs"/>
          <a:sym typeface="ヒラギノ角ゴ ProN W3"/>
        </a:defRPr>
      </a:lvl6pPr>
      <a:lvl7pPr marL="3111500" indent="-444500" defTabSz="584200">
        <a:spcBef>
          <a:spcPts val="4200"/>
        </a:spcBef>
        <a:buSzPct val="75000"/>
        <a:buChar char="•"/>
        <a:defRPr sz="3600">
          <a:latin typeface="+mn-lt"/>
          <a:ea typeface="+mn-ea"/>
          <a:cs typeface="+mn-cs"/>
          <a:sym typeface="ヒラギノ角ゴ ProN W3"/>
        </a:defRPr>
      </a:lvl7pPr>
      <a:lvl8pPr marL="3556000" indent="-444500" defTabSz="584200">
        <a:spcBef>
          <a:spcPts val="4200"/>
        </a:spcBef>
        <a:buSzPct val="75000"/>
        <a:buChar char="•"/>
        <a:defRPr sz="3600">
          <a:latin typeface="+mn-lt"/>
          <a:ea typeface="+mn-ea"/>
          <a:cs typeface="+mn-cs"/>
          <a:sym typeface="ヒラギノ角ゴ ProN W3"/>
        </a:defRPr>
      </a:lvl8pPr>
      <a:lvl9pPr marL="4000500" indent="-444500" defTabSz="584200">
        <a:spcBef>
          <a:spcPts val="4200"/>
        </a:spcBef>
        <a:buSzPct val="75000"/>
        <a:buChar char="•"/>
        <a:defRPr sz="3600">
          <a:latin typeface="+mn-lt"/>
          <a:ea typeface="+mn-ea"/>
          <a:cs typeface="+mn-cs"/>
          <a:sym typeface="ヒラギノ角ゴ ProN W3"/>
        </a:defRPr>
      </a:lvl9pPr>
    </p:bodyStyle>
    <p:otherStyle>
      <a:lvl1pPr algn="ctr" defTabSz="584200">
        <a:defRPr>
          <a:solidFill>
            <a:schemeClr val="tx1"/>
          </a:solidFill>
          <a:latin typeface="+mn-lt"/>
          <a:ea typeface="+mn-ea"/>
          <a:cs typeface="+mn-cs"/>
          <a:sym typeface="ヒラギノ角ゴ ProN W3"/>
        </a:defRPr>
      </a:lvl1pPr>
      <a:lvl2pPr indent="228600" algn="ctr" defTabSz="584200">
        <a:defRPr>
          <a:solidFill>
            <a:schemeClr val="tx1"/>
          </a:solidFill>
          <a:latin typeface="+mn-lt"/>
          <a:ea typeface="+mn-ea"/>
          <a:cs typeface="+mn-cs"/>
          <a:sym typeface="ヒラギノ角ゴ ProN W3"/>
        </a:defRPr>
      </a:lvl2pPr>
      <a:lvl3pPr indent="457200" algn="ctr" defTabSz="584200">
        <a:defRPr>
          <a:solidFill>
            <a:schemeClr val="tx1"/>
          </a:solidFill>
          <a:latin typeface="+mn-lt"/>
          <a:ea typeface="+mn-ea"/>
          <a:cs typeface="+mn-cs"/>
          <a:sym typeface="ヒラギノ角ゴ ProN W3"/>
        </a:defRPr>
      </a:lvl3pPr>
      <a:lvl4pPr indent="685800" algn="ctr" defTabSz="584200">
        <a:defRPr>
          <a:solidFill>
            <a:schemeClr val="tx1"/>
          </a:solidFill>
          <a:latin typeface="+mn-lt"/>
          <a:ea typeface="+mn-ea"/>
          <a:cs typeface="+mn-cs"/>
          <a:sym typeface="ヒラギノ角ゴ ProN W3"/>
        </a:defRPr>
      </a:lvl4pPr>
      <a:lvl5pPr indent="914400" algn="ctr" defTabSz="584200">
        <a:defRPr>
          <a:solidFill>
            <a:schemeClr val="tx1"/>
          </a:solidFill>
          <a:latin typeface="+mn-lt"/>
          <a:ea typeface="+mn-ea"/>
          <a:cs typeface="+mn-cs"/>
          <a:sym typeface="ヒラギノ角ゴ ProN W3"/>
        </a:defRPr>
      </a:lvl5pPr>
      <a:lvl6pPr indent="1143000" algn="ctr" defTabSz="584200">
        <a:defRPr>
          <a:solidFill>
            <a:schemeClr val="tx1"/>
          </a:solidFill>
          <a:latin typeface="+mn-lt"/>
          <a:ea typeface="+mn-ea"/>
          <a:cs typeface="+mn-cs"/>
          <a:sym typeface="ヒラギノ角ゴ ProN W3"/>
        </a:defRPr>
      </a:lvl6pPr>
      <a:lvl7pPr indent="1371600" algn="ctr" defTabSz="584200">
        <a:defRPr>
          <a:solidFill>
            <a:schemeClr val="tx1"/>
          </a:solidFill>
          <a:latin typeface="+mn-lt"/>
          <a:ea typeface="+mn-ea"/>
          <a:cs typeface="+mn-cs"/>
          <a:sym typeface="ヒラギノ角ゴ ProN W3"/>
        </a:defRPr>
      </a:lvl7pPr>
      <a:lvl8pPr indent="1600200" algn="ctr" defTabSz="584200">
        <a:defRPr>
          <a:solidFill>
            <a:schemeClr val="tx1"/>
          </a:solidFill>
          <a:latin typeface="+mn-lt"/>
          <a:ea typeface="+mn-ea"/>
          <a:cs typeface="+mn-cs"/>
          <a:sym typeface="ヒラギノ角ゴ ProN W3"/>
        </a:defRPr>
      </a:lvl8pPr>
      <a:lvl9pPr indent="1828800" algn="ctr" defTabSz="584200">
        <a:defRPr>
          <a:solidFill>
            <a:schemeClr val="tx1"/>
          </a:solidFill>
          <a:latin typeface="+mn-lt"/>
          <a:ea typeface="+mn-ea"/>
          <a:cs typeface="+mn-cs"/>
          <a:sym typeface="ヒラギノ角ゴ ProN W3"/>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9.png"/></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96.png"/><Relationship Id="rId9" Type="http://schemas.openxmlformats.org/officeDocument/2006/relationships/image" Target="../media/image97.png"/><Relationship Id="rId1" Type="http://schemas.openxmlformats.org/officeDocument/2006/relationships/slideLayout" Target="../slideLayouts/slideLayout12.xml"/><Relationship Id="rId2" Type="http://schemas.openxmlformats.org/officeDocument/2006/relationships/image" Target="../media/image9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1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image" Target="../media/image2.png"/><Relationship Id="rId5" Type="http://schemas.openxmlformats.org/officeDocument/2006/relationships/image" Target="../media/image21.gif"/><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 Id="rId3"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 Id="rId3"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5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6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6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7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72.jpeg"/></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5" Type="http://schemas.openxmlformats.org/officeDocument/2006/relationships/image" Target="../media/image75.jpe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image" Target="../media/image7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8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15.png"/></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8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86.jpeg"/></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p:cNvSpPr>
          <p:nvPr>
            <p:ph type="title"/>
          </p:nvPr>
        </p:nvSpPr>
        <p:spPr>
          <a:xfrm>
            <a:off x="1270000" y="255896"/>
            <a:ext cx="10464800" cy="4772672"/>
          </a:xfrm>
          <a:prstGeom prst="rect">
            <a:avLst/>
          </a:prstGeom>
        </p:spPr>
        <p:txBody>
          <a:bodyPr/>
          <a:lstStyle/>
          <a:p>
            <a:pPr lvl="0" defTabSz="455675">
              <a:defRPr sz="1800"/>
            </a:pPr>
            <a:endParaRPr sz="9048">
              <a:latin typeface="ヒラギノ角ゴ ProN W6"/>
              <a:ea typeface="ヒラギノ角ゴ ProN W6"/>
              <a:cs typeface="ヒラギノ角ゴ ProN W6"/>
              <a:sym typeface="ヒラギノ角ゴ ProN W6"/>
            </a:endParaRPr>
          </a:p>
          <a:p>
            <a:pPr lvl="0" defTabSz="455675">
              <a:defRPr sz="1800"/>
            </a:pPr>
            <a:r>
              <a:rPr sz="9048">
                <a:latin typeface="ヒラギノ角ゴ ProN W6"/>
                <a:ea typeface="ヒラギノ角ゴ ProN W6"/>
                <a:cs typeface="ヒラギノ角ゴ ProN W6"/>
                <a:sym typeface="ヒラギノ角ゴ ProN W6"/>
              </a:rPr>
              <a:t>2015年度</a:t>
            </a:r>
          </a:p>
          <a:p>
            <a:pPr lvl="0" defTabSz="455675">
              <a:defRPr sz="1800"/>
            </a:pPr>
            <a:r>
              <a:rPr sz="9048">
                <a:latin typeface="ヒラギノ角ゴ ProN W6"/>
                <a:ea typeface="ヒラギノ角ゴ ProN W6"/>
                <a:cs typeface="ヒラギノ角ゴ ProN W6"/>
                <a:sym typeface="ヒラギノ角ゴ ProN W6"/>
              </a:rPr>
              <a:t>受験時保護者説明会</a:t>
            </a:r>
          </a:p>
        </p:txBody>
      </p:sp>
      <p:sp>
        <p:nvSpPr>
          <p:cNvPr id="33" name="Shape 33"/>
          <p:cNvSpPr>
            <a:spLocks noGrp="1"/>
          </p:cNvSpPr>
          <p:nvPr>
            <p:ph type="body" idx="1"/>
          </p:nvPr>
        </p:nvSpPr>
        <p:spPr>
          <a:xfrm>
            <a:off x="1270000" y="5544527"/>
            <a:ext cx="10464800" cy="1701168"/>
          </a:xfrm>
          <a:prstGeom prst="rect">
            <a:avLst/>
          </a:prstGeom>
        </p:spPr>
        <p:txBody>
          <a:bodyPr/>
          <a:lstStyle/>
          <a:p>
            <a:pPr lvl="0" defTabSz="233679">
              <a:defRPr sz="1800"/>
            </a:pPr>
            <a:r>
              <a:rPr sz="4160" dirty="0">
                <a:latin typeface="ヒラギノ角ゴ ProN W6"/>
                <a:ea typeface="ヒラギノ角ゴ ProN W6"/>
                <a:cs typeface="ヒラギノ角ゴ ProN W6"/>
                <a:sym typeface="ヒラギノ角ゴ ProN W6"/>
              </a:rPr>
              <a:t>主催　広島大学消費生活協同組合</a:t>
            </a:r>
          </a:p>
          <a:p>
            <a:pPr lvl="0" defTabSz="233679">
              <a:defRPr sz="1800"/>
            </a:pPr>
            <a:r>
              <a:rPr sz="4160" dirty="0">
                <a:latin typeface="ヒラギノ角ゴ ProN W6"/>
                <a:ea typeface="ヒラギノ角ゴ ProN W6"/>
                <a:cs typeface="ヒラギノ角ゴ ProN W6"/>
                <a:sym typeface="ヒラギノ角ゴ ProN W6"/>
              </a:rPr>
              <a:t>2015年2月25</a:t>
            </a:r>
            <a:r>
              <a:rPr sz="4160" dirty="0" smtClean="0">
                <a:latin typeface="ヒラギノ角ゴ ProN W6"/>
                <a:ea typeface="ヒラギノ角ゴ ProN W6"/>
                <a:cs typeface="ヒラギノ角ゴ ProN W6"/>
                <a:sym typeface="ヒラギノ角ゴ ProN W6"/>
              </a:rPr>
              <a:t>日</a:t>
            </a:r>
            <a:endParaRPr sz="4160" dirty="0">
              <a:latin typeface="ヒラギノ角ゴ ProN W6"/>
              <a:ea typeface="ヒラギノ角ゴ ProN W6"/>
              <a:cs typeface="ヒラギノ角ゴ ProN W6"/>
              <a:sym typeface="ヒラギノ角ゴ ProN W6"/>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nvSpPr>
        <p:spPr>
          <a:xfrm>
            <a:off x="-31015" y="1187207"/>
            <a:ext cx="8229601" cy="1009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70BF41"/>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7100">
                <a:solidFill>
                  <a:srgbClr val="70BF41"/>
                </a:solidFill>
              </a:rPr>
              <a:t>学生賠償責任保険　</a:t>
            </a:r>
          </a:p>
        </p:txBody>
      </p:sp>
      <p:sp>
        <p:nvSpPr>
          <p:cNvPr id="183" name="Shape 183"/>
          <p:cNvSpPr/>
          <p:nvPr/>
        </p:nvSpPr>
        <p:spPr>
          <a:xfrm>
            <a:off x="8428057" y="1187207"/>
            <a:ext cx="3721101" cy="1009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70BF41"/>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7100">
                <a:solidFill>
                  <a:srgbClr val="70BF41"/>
                </a:solidFill>
              </a:rPr>
              <a:t>給付事例</a:t>
            </a:r>
          </a:p>
        </p:txBody>
      </p:sp>
      <p:sp>
        <p:nvSpPr>
          <p:cNvPr id="184" name="Shape 184"/>
          <p:cNvSpPr/>
          <p:nvPr/>
        </p:nvSpPr>
        <p:spPr>
          <a:xfrm>
            <a:off x="362302" y="2693891"/>
            <a:ext cx="12120772" cy="2383347"/>
          </a:xfrm>
          <a:prstGeom prst="rect">
            <a:avLst/>
          </a:prstGeom>
          <a:solidFill>
            <a:srgbClr val="51A7F9">
              <a:alpha val="48115"/>
            </a:srgbClr>
          </a:solidFill>
          <a:ln w="12700">
            <a:miter lim="400000"/>
          </a:ln>
        </p:spPr>
        <p:txBody>
          <a:bodyPr lIns="0" tIns="0" rIns="0" bIns="0" anchor="ctr"/>
          <a:lstStyle/>
          <a:p>
            <a:pPr lvl="0">
              <a:defRPr sz="3300">
                <a:solidFill>
                  <a:srgbClr val="FFFFFF"/>
                </a:solidFill>
              </a:defRPr>
            </a:pPr>
            <a:endParaRPr/>
          </a:p>
        </p:txBody>
      </p:sp>
      <p:sp>
        <p:nvSpPr>
          <p:cNvPr id="185" name="Shape 185"/>
          <p:cNvSpPr/>
          <p:nvPr/>
        </p:nvSpPr>
        <p:spPr>
          <a:xfrm>
            <a:off x="362302" y="5567892"/>
            <a:ext cx="12120771" cy="3079708"/>
          </a:xfrm>
          <a:prstGeom prst="rect">
            <a:avLst/>
          </a:prstGeom>
          <a:solidFill>
            <a:srgbClr val="F5D328">
              <a:alpha val="58754"/>
            </a:srgbClr>
          </a:solidFill>
          <a:ln w="12700">
            <a:miter lim="400000"/>
          </a:ln>
        </p:spPr>
        <p:txBody>
          <a:bodyPr lIns="0" tIns="0" rIns="0" bIns="0" anchor="ctr"/>
          <a:lstStyle/>
          <a:p>
            <a:pPr lvl="0">
              <a:defRPr sz="2400"/>
            </a:pPr>
            <a:endParaRPr/>
          </a:p>
        </p:txBody>
      </p:sp>
      <p:sp>
        <p:nvSpPr>
          <p:cNvPr id="186" name="Shape 186"/>
          <p:cNvSpPr/>
          <p:nvPr/>
        </p:nvSpPr>
        <p:spPr>
          <a:xfrm>
            <a:off x="473092" y="2884305"/>
            <a:ext cx="575249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EC5D57"/>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600">
                <a:solidFill>
                  <a:srgbClr val="EC5D57"/>
                </a:solidFill>
              </a:rPr>
              <a:t>[日常生活/自転車事故]対人</a:t>
            </a:r>
          </a:p>
        </p:txBody>
      </p:sp>
      <p:sp>
        <p:nvSpPr>
          <p:cNvPr id="187" name="Shape 187"/>
          <p:cNvSpPr/>
          <p:nvPr/>
        </p:nvSpPr>
        <p:spPr>
          <a:xfrm>
            <a:off x="538637" y="3595254"/>
            <a:ext cx="11654245" cy="1035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900">
                <a:latin typeface="ヒラギノ角ゴ ProN W6"/>
                <a:ea typeface="ヒラギノ角ゴ ProN W6"/>
                <a:cs typeface="ヒラギノ角ゴ ProN W6"/>
                <a:sym typeface="ヒラギノ角ゴ ProN W6"/>
              </a:rPr>
              <a:t>自動車走行中、歩行者を追い越そうとした際にブレーキをかけたが、</a:t>
            </a:r>
          </a:p>
          <a:p>
            <a:pPr lvl="0" algn="l">
              <a:defRPr sz="1800"/>
            </a:pPr>
            <a:r>
              <a:rPr sz="2900">
                <a:latin typeface="ヒラギノ角ゴ ProN W6"/>
                <a:ea typeface="ヒラギノ角ゴ ProN W6"/>
                <a:cs typeface="ヒラギノ角ゴ ProN W6"/>
                <a:sym typeface="ヒラギノ角ゴ ProN W6"/>
              </a:rPr>
              <a:t>間に合わず歩行者に接触してしまった。</a:t>
            </a:r>
          </a:p>
        </p:txBody>
      </p:sp>
      <p:sp>
        <p:nvSpPr>
          <p:cNvPr id="188" name="Shape 188"/>
          <p:cNvSpPr/>
          <p:nvPr/>
        </p:nvSpPr>
        <p:spPr>
          <a:xfrm>
            <a:off x="9140964" y="4318668"/>
            <a:ext cx="321117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solidFill>
                  <a:srgbClr val="EC5D57"/>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4400">
                <a:solidFill>
                  <a:srgbClr val="EC5D57"/>
                </a:solidFill>
              </a:rPr>
              <a:t>712,669円</a:t>
            </a:r>
          </a:p>
        </p:txBody>
      </p:sp>
      <p:sp>
        <p:nvSpPr>
          <p:cNvPr id="189" name="Shape 189"/>
          <p:cNvSpPr/>
          <p:nvPr/>
        </p:nvSpPr>
        <p:spPr>
          <a:xfrm>
            <a:off x="563068" y="5750119"/>
            <a:ext cx="483809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EC5D57"/>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600">
                <a:solidFill>
                  <a:srgbClr val="EC5D57"/>
                </a:solidFill>
              </a:rPr>
              <a:t>[日常生活/水もれ]対物</a:t>
            </a:r>
          </a:p>
        </p:txBody>
      </p:sp>
      <p:sp>
        <p:nvSpPr>
          <p:cNvPr id="190" name="Shape 190"/>
          <p:cNvSpPr/>
          <p:nvPr/>
        </p:nvSpPr>
        <p:spPr>
          <a:xfrm>
            <a:off x="543507" y="6580696"/>
            <a:ext cx="11868151" cy="1054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3000">
                <a:latin typeface="ヒラギノ角ゴ ProN W6"/>
                <a:ea typeface="ヒラギノ角ゴ ProN W6"/>
                <a:cs typeface="ヒラギノ角ゴ ProN W6"/>
                <a:sym typeface="ヒラギノ角ゴ ProN W6"/>
              </a:rPr>
              <a:t>風呂の水を出したまま寝てしまい、排水溝の掃除を怠っていたため</a:t>
            </a:r>
          </a:p>
          <a:p>
            <a:pPr lvl="0" algn="l">
              <a:defRPr sz="1800"/>
            </a:pPr>
            <a:r>
              <a:rPr sz="3000">
                <a:latin typeface="ヒラギノ角ゴ ProN W6"/>
                <a:ea typeface="ヒラギノ角ゴ ProN W6"/>
                <a:cs typeface="ヒラギノ角ゴ ProN W6"/>
                <a:sym typeface="ヒラギノ角ゴ ProN W6"/>
              </a:rPr>
              <a:t>詰まっていて水があふれ、階下に水もれしてしまった。建物に被害。</a:t>
            </a:r>
          </a:p>
        </p:txBody>
      </p:sp>
      <p:sp>
        <p:nvSpPr>
          <p:cNvPr id="191" name="Shape 191"/>
          <p:cNvSpPr/>
          <p:nvPr/>
        </p:nvSpPr>
        <p:spPr>
          <a:xfrm>
            <a:off x="9140964" y="7762977"/>
            <a:ext cx="321117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solidFill>
                  <a:srgbClr val="EC5D57"/>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4400">
                <a:solidFill>
                  <a:srgbClr val="EC5D57"/>
                </a:solidFill>
              </a:rPr>
              <a:t>194,258円</a:t>
            </a:r>
          </a:p>
        </p:txBody>
      </p:sp>
      <p:sp>
        <p:nvSpPr>
          <p:cNvPr id="192" name="Shape 192"/>
          <p:cNvSpPr/>
          <p:nvPr/>
        </p:nvSpPr>
        <p:spPr>
          <a:xfrm>
            <a:off x="8665968" y="86952"/>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19P</a:t>
            </a:r>
          </a:p>
        </p:txBody>
      </p:sp>
    </p:spTree>
  </p:cSld>
  <p:clrMapOvr>
    <a:masterClrMapping/>
  </p:clrMapOvr>
  <p:transition xmlns:p14="http://schemas.microsoft.com/office/powerpoint/2010/mai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 name="pasted-image.pdf"/>
          <p:cNvPicPr/>
          <p:nvPr/>
        </p:nvPicPr>
        <p:blipFill>
          <a:blip r:embed="rId2">
            <a:extLst/>
          </a:blip>
          <a:stretch>
            <a:fillRect/>
          </a:stretch>
        </p:blipFill>
        <p:spPr>
          <a:xfrm>
            <a:off x="-222770" y="-3329"/>
            <a:ext cx="13450338" cy="9760258"/>
          </a:xfrm>
          <a:prstGeom prst="rect">
            <a:avLst/>
          </a:prstGeom>
          <a:ln w="12700">
            <a:miter lim="400000"/>
          </a:ln>
        </p:spPr>
      </p:pic>
      <p:sp>
        <p:nvSpPr>
          <p:cNvPr id="767" name="Shape 767"/>
          <p:cNvSpPr/>
          <p:nvPr/>
        </p:nvSpPr>
        <p:spPr>
          <a:xfrm>
            <a:off x="-83882" y="3377632"/>
            <a:ext cx="13172564" cy="2998336"/>
          </a:xfrm>
          <a:prstGeom prst="rect">
            <a:avLst/>
          </a:prstGeom>
          <a:solidFill>
            <a:srgbClr val="C82506">
              <a:alpha val="70790"/>
            </a:srgbClr>
          </a:solidFill>
          <a:ln w="12700">
            <a:miter lim="400000"/>
          </a:ln>
          <a:effectLst>
            <a:outerShdw blurRad="38100" dist="25400" dir="5400000" rotWithShape="0">
              <a:srgbClr val="000000">
                <a:alpha val="50000"/>
              </a:srgbClr>
            </a:outerShdw>
            <a:reflection stA="50000" endPos="40000" dir="5400000" sy="-100000" algn="bl" rotWithShape="0"/>
          </a:effectLst>
        </p:spPr>
        <p:txBody>
          <a:bodyPr lIns="0" tIns="0" rIns="0" bIns="0" anchor="ctr"/>
          <a:lstStyle/>
          <a:p>
            <a:pPr lvl="0">
              <a:defRPr sz="3300">
                <a:solidFill>
                  <a:srgbClr val="FFFFFF"/>
                </a:solidFill>
              </a:defRPr>
            </a:pPr>
            <a:endParaRPr/>
          </a:p>
        </p:txBody>
      </p:sp>
      <p:sp>
        <p:nvSpPr>
          <p:cNvPr id="768" name="Shape 768"/>
          <p:cNvSpPr/>
          <p:nvPr/>
        </p:nvSpPr>
        <p:spPr>
          <a:xfrm>
            <a:off x="105346" y="3714750"/>
            <a:ext cx="12794108" cy="2324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7000">
                <a:solidFill>
                  <a:srgbClr val="FFFFFF"/>
                </a:solidFill>
                <a:latin typeface="ヒラギノ角ゴ ProN W6"/>
                <a:ea typeface="ヒラギノ角ゴ ProN W6"/>
                <a:cs typeface="ヒラギノ角ゴ ProN W6"/>
                <a:sym typeface="ヒラギノ角ゴ ProN W6"/>
              </a:rPr>
              <a:t>１日ですべての準備が完了する</a:t>
            </a:r>
          </a:p>
          <a:p>
            <a:pPr lvl="0">
              <a:defRPr sz="1800"/>
            </a:pPr>
            <a:r>
              <a:rPr sz="7000">
                <a:solidFill>
                  <a:srgbClr val="FFFFFF"/>
                </a:solidFill>
                <a:latin typeface="ヒラギノ角ゴ ProN W6"/>
                <a:ea typeface="ヒラギノ角ゴ ProN W6"/>
                <a:cs typeface="ヒラギノ角ゴ ProN W6"/>
                <a:sym typeface="ヒラギノ角ゴ ProN W6"/>
              </a:rPr>
              <a:t>新入生サポートセンター</a:t>
            </a:r>
          </a:p>
        </p:txBody>
      </p:sp>
    </p:spTree>
  </p:cSld>
  <p:clrMapOvr>
    <a:masterClrMapping/>
  </p:clrMapOvr>
  <p:transition xmlns:p14="http://schemas.microsoft.com/office/powerpoint/2010/mai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 name="pasted-image.pdf"/>
          <p:cNvPicPr/>
          <p:nvPr/>
        </p:nvPicPr>
        <p:blipFill>
          <a:blip r:embed="rId2">
            <a:extLst/>
          </a:blip>
          <a:stretch>
            <a:fillRect/>
          </a:stretch>
        </p:blipFill>
        <p:spPr>
          <a:xfrm>
            <a:off x="-381663" y="-40328"/>
            <a:ext cx="6191274" cy="9834255"/>
          </a:xfrm>
          <a:prstGeom prst="rect">
            <a:avLst/>
          </a:prstGeom>
          <a:ln w="12700">
            <a:miter lim="400000"/>
          </a:ln>
        </p:spPr>
      </p:pic>
      <p:sp>
        <p:nvSpPr>
          <p:cNvPr id="771" name="Shape 771"/>
          <p:cNvSpPr/>
          <p:nvPr/>
        </p:nvSpPr>
        <p:spPr>
          <a:xfrm>
            <a:off x="-83882" y="4140295"/>
            <a:ext cx="5896783" cy="1577280"/>
          </a:xfrm>
          <a:prstGeom prst="rect">
            <a:avLst/>
          </a:prstGeom>
          <a:solidFill>
            <a:srgbClr val="FFFFFF">
              <a:alpha val="70790"/>
            </a:srgbClr>
          </a:solidFill>
          <a:ln w="12700">
            <a:miter lim="400000"/>
          </a:ln>
          <a:effectLst>
            <a:outerShdw blurRad="38100" dist="25400" dir="5400000" rotWithShape="0">
              <a:srgbClr val="000000">
                <a:alpha val="50000"/>
              </a:srgbClr>
            </a:outerShdw>
            <a:reflection stA="50000" endPos="40000" dir="5400000" sy="-100000" algn="bl" rotWithShape="0"/>
          </a:effectLst>
        </p:spPr>
        <p:txBody>
          <a:bodyPr lIns="0" tIns="0" rIns="0" bIns="0" anchor="ctr"/>
          <a:lstStyle/>
          <a:p>
            <a:pPr lvl="0">
              <a:defRPr sz="3300">
                <a:solidFill>
                  <a:srgbClr val="FFFFFF"/>
                </a:solidFill>
              </a:defRPr>
            </a:pPr>
            <a:endParaRPr/>
          </a:p>
        </p:txBody>
      </p:sp>
      <p:pic>
        <p:nvPicPr>
          <p:cNvPr id="772" name="pasted-image.pdf"/>
          <p:cNvPicPr/>
          <p:nvPr/>
        </p:nvPicPr>
        <p:blipFill>
          <a:blip r:embed="rId3">
            <a:extLst/>
          </a:blip>
          <a:stretch>
            <a:fillRect/>
          </a:stretch>
        </p:blipFill>
        <p:spPr>
          <a:xfrm>
            <a:off x="5985680" y="-4834"/>
            <a:ext cx="3485202" cy="3028127"/>
          </a:xfrm>
          <a:prstGeom prst="rect">
            <a:avLst/>
          </a:prstGeom>
          <a:ln w="12700">
            <a:miter lim="400000"/>
          </a:ln>
        </p:spPr>
      </p:pic>
      <p:pic>
        <p:nvPicPr>
          <p:cNvPr id="773" name="pasted-image.pdf"/>
          <p:cNvPicPr/>
          <p:nvPr/>
        </p:nvPicPr>
        <p:blipFill>
          <a:blip r:embed="rId4">
            <a:extLst/>
          </a:blip>
          <a:stretch>
            <a:fillRect/>
          </a:stretch>
        </p:blipFill>
        <p:spPr>
          <a:xfrm>
            <a:off x="9440648" y="76842"/>
            <a:ext cx="3485202" cy="3011670"/>
          </a:xfrm>
          <a:prstGeom prst="rect">
            <a:avLst/>
          </a:prstGeom>
          <a:ln w="12700">
            <a:miter lim="400000"/>
          </a:ln>
        </p:spPr>
      </p:pic>
      <p:pic>
        <p:nvPicPr>
          <p:cNvPr id="774" name="pasted-image.pdf"/>
          <p:cNvPicPr/>
          <p:nvPr/>
        </p:nvPicPr>
        <p:blipFill>
          <a:blip r:embed="rId5">
            <a:extLst/>
          </a:blip>
          <a:stretch>
            <a:fillRect/>
          </a:stretch>
        </p:blipFill>
        <p:spPr>
          <a:xfrm>
            <a:off x="6210347" y="3339152"/>
            <a:ext cx="3035868" cy="3375546"/>
          </a:xfrm>
          <a:prstGeom prst="rect">
            <a:avLst/>
          </a:prstGeom>
          <a:ln w="12700">
            <a:miter lim="400000"/>
          </a:ln>
        </p:spPr>
      </p:pic>
      <p:pic>
        <p:nvPicPr>
          <p:cNvPr id="775" name="pasted-image.pdf"/>
          <p:cNvPicPr/>
          <p:nvPr/>
        </p:nvPicPr>
        <p:blipFill>
          <a:blip r:embed="rId6">
            <a:extLst/>
          </a:blip>
          <a:stretch>
            <a:fillRect/>
          </a:stretch>
        </p:blipFill>
        <p:spPr>
          <a:xfrm>
            <a:off x="9040598" y="3316785"/>
            <a:ext cx="4606407" cy="3375545"/>
          </a:xfrm>
          <a:prstGeom prst="rect">
            <a:avLst/>
          </a:prstGeom>
          <a:ln w="12700">
            <a:miter lim="400000"/>
          </a:ln>
        </p:spPr>
      </p:pic>
      <p:pic>
        <p:nvPicPr>
          <p:cNvPr id="776" name="pasted-image.pdf"/>
          <p:cNvPicPr/>
          <p:nvPr/>
        </p:nvPicPr>
        <p:blipFill>
          <a:blip r:embed="rId7">
            <a:extLst/>
          </a:blip>
          <a:stretch>
            <a:fillRect/>
          </a:stretch>
        </p:blipFill>
        <p:spPr>
          <a:xfrm>
            <a:off x="6202812" y="7030556"/>
            <a:ext cx="3253196" cy="2669290"/>
          </a:xfrm>
          <a:prstGeom prst="rect">
            <a:avLst/>
          </a:prstGeom>
          <a:ln w="12700">
            <a:miter lim="400000"/>
          </a:ln>
        </p:spPr>
      </p:pic>
      <p:pic>
        <p:nvPicPr>
          <p:cNvPr id="777" name="pasted-image.pdf"/>
          <p:cNvPicPr/>
          <p:nvPr/>
        </p:nvPicPr>
        <p:blipFill>
          <a:blip r:embed="rId8">
            <a:extLst/>
          </a:blip>
          <a:stretch>
            <a:fillRect/>
          </a:stretch>
        </p:blipFill>
        <p:spPr>
          <a:xfrm>
            <a:off x="9652906" y="7184101"/>
            <a:ext cx="3060686" cy="3028127"/>
          </a:xfrm>
          <a:prstGeom prst="rect">
            <a:avLst/>
          </a:prstGeom>
          <a:ln w="12700">
            <a:miter lim="400000"/>
          </a:ln>
        </p:spPr>
      </p:pic>
      <p:pic>
        <p:nvPicPr>
          <p:cNvPr id="778" name="pasted-image.pdf"/>
          <p:cNvPicPr/>
          <p:nvPr/>
        </p:nvPicPr>
        <p:blipFill>
          <a:blip r:embed="rId9">
            <a:extLst/>
          </a:blip>
          <a:stretch>
            <a:fillRect/>
          </a:stretch>
        </p:blipFill>
        <p:spPr>
          <a:xfrm>
            <a:off x="5478486" y="4655307"/>
            <a:ext cx="698501" cy="698501"/>
          </a:xfrm>
          <a:prstGeom prst="rect">
            <a:avLst/>
          </a:prstGeom>
          <a:ln w="12700">
            <a:miter lim="400000"/>
          </a:ln>
        </p:spPr>
      </p:pic>
      <p:sp>
        <p:nvSpPr>
          <p:cNvPr id="779" name="Shape 779"/>
          <p:cNvSpPr/>
          <p:nvPr/>
        </p:nvSpPr>
        <p:spPr>
          <a:xfrm>
            <a:off x="902359" y="4595124"/>
            <a:ext cx="392430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atin typeface="ヒラギノ角ゴ ProN W6"/>
                <a:ea typeface="ヒラギノ角ゴ ProN W6"/>
                <a:cs typeface="ヒラギノ角ゴ ProN W6"/>
                <a:sym typeface="ヒラギノ角ゴ ProN W6"/>
              </a:defRPr>
            </a:lvl1pPr>
          </a:lstStyle>
          <a:p>
            <a:pPr lvl="0">
              <a:defRPr sz="1800"/>
            </a:pPr>
            <a:r>
              <a:rPr sz="6000"/>
              <a:t>お部屋探し</a:t>
            </a:r>
          </a:p>
        </p:txBody>
      </p:sp>
    </p:spTree>
  </p:cSld>
  <p:clrMapOvr>
    <a:masterClrMapping/>
  </p:clrMapOvr>
  <p:transition xmlns:p14="http://schemas.microsoft.com/office/powerpoint/2010/mai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1" name="pasted-image.png"/>
          <p:cNvPicPr/>
          <p:nvPr/>
        </p:nvPicPr>
        <p:blipFill>
          <a:blip r:embed="rId3">
            <a:extLst/>
          </a:blip>
          <a:stretch>
            <a:fillRect/>
          </a:stretch>
        </p:blipFill>
        <p:spPr>
          <a:xfrm>
            <a:off x="-43381" y="-32536"/>
            <a:ext cx="13091562" cy="9818672"/>
          </a:xfrm>
          <a:prstGeom prst="rect">
            <a:avLst/>
          </a:prstGeom>
          <a:ln w="12700">
            <a:miter lim="400000"/>
          </a:ln>
        </p:spPr>
      </p:pic>
      <p:sp>
        <p:nvSpPr>
          <p:cNvPr id="782" name="Shape 782"/>
          <p:cNvSpPr/>
          <p:nvPr/>
        </p:nvSpPr>
        <p:spPr>
          <a:xfrm>
            <a:off x="574200" y="1328960"/>
            <a:ext cx="11856399" cy="6855012"/>
          </a:xfrm>
          <a:prstGeom prst="rect">
            <a:avLst/>
          </a:prstGeom>
          <a:solidFill>
            <a:srgbClr val="FFFFFF">
              <a:alpha val="70388"/>
            </a:srgbClr>
          </a:solidFill>
          <a:ln w="12700">
            <a:miter lim="400000"/>
          </a:ln>
        </p:spPr>
        <p:txBody>
          <a:bodyPr lIns="0" tIns="0" rIns="0" bIns="0" anchor="ctr"/>
          <a:lstStyle/>
          <a:p>
            <a:pPr lvl="0">
              <a:defRPr sz="3300">
                <a:solidFill>
                  <a:srgbClr val="FFFFFF"/>
                </a:solidFill>
              </a:defRPr>
            </a:pPr>
            <a:endParaRPr/>
          </a:p>
        </p:txBody>
      </p:sp>
      <p:sp>
        <p:nvSpPr>
          <p:cNvPr id="783" name="Shape 783"/>
          <p:cNvSpPr/>
          <p:nvPr/>
        </p:nvSpPr>
        <p:spPr>
          <a:xfrm>
            <a:off x="901168" y="1468660"/>
            <a:ext cx="4047237"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atin typeface="ヒラギノ角ゴ ProN W6"/>
                <a:ea typeface="ヒラギノ角ゴ ProN W6"/>
                <a:cs typeface="ヒラギノ角ゴ ProN W6"/>
                <a:sym typeface="ヒラギノ角ゴ ProN W6"/>
              </a:defRPr>
            </a:lvl1pPr>
          </a:lstStyle>
          <a:p>
            <a:pPr lvl="0">
              <a:defRPr sz="1800"/>
            </a:pPr>
            <a:r>
              <a:rPr sz="7000"/>
              <a:t>3月6日〜</a:t>
            </a:r>
          </a:p>
        </p:txBody>
      </p:sp>
      <p:sp>
        <p:nvSpPr>
          <p:cNvPr id="784" name="Shape 784"/>
          <p:cNvSpPr/>
          <p:nvPr/>
        </p:nvSpPr>
        <p:spPr>
          <a:xfrm>
            <a:off x="702310" y="2915656"/>
            <a:ext cx="1160018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000">
                <a:latin typeface="ヒラギノ角ゴ ProN W6"/>
                <a:ea typeface="ヒラギノ角ゴ ProN W6"/>
                <a:cs typeface="ヒラギノ角ゴ ProN W6"/>
                <a:sym typeface="ヒラギノ角ゴ ProN W6"/>
              </a:defRPr>
            </a:lvl1pPr>
          </a:lstStyle>
          <a:p>
            <a:pPr lvl="0">
              <a:defRPr sz="1800"/>
            </a:pPr>
            <a:r>
              <a:rPr sz="7000"/>
              <a:t>東広島キャンパス　大学会館</a:t>
            </a:r>
          </a:p>
        </p:txBody>
      </p:sp>
      <p:sp>
        <p:nvSpPr>
          <p:cNvPr id="785" name="Shape 785"/>
          <p:cNvSpPr/>
          <p:nvPr/>
        </p:nvSpPr>
        <p:spPr>
          <a:xfrm>
            <a:off x="253999" y="4759526"/>
            <a:ext cx="12496801" cy="10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500">
                <a:solidFill>
                  <a:srgbClr val="C82506"/>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7500">
                <a:solidFill>
                  <a:srgbClr val="C82506"/>
                </a:solidFill>
              </a:rPr>
              <a:t>「新入生サポートセンター」</a:t>
            </a:r>
          </a:p>
        </p:txBody>
      </p:sp>
      <p:sp>
        <p:nvSpPr>
          <p:cNvPr id="786" name="Shape 786"/>
          <p:cNvSpPr/>
          <p:nvPr/>
        </p:nvSpPr>
        <p:spPr>
          <a:xfrm>
            <a:off x="3074331" y="6361895"/>
            <a:ext cx="976884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000">
                <a:latin typeface="ヒラギノ角ゴ ProN W6"/>
                <a:ea typeface="ヒラギノ角ゴ ProN W6"/>
                <a:cs typeface="ヒラギノ角ゴ ProN W6"/>
                <a:sym typeface="ヒラギノ角ゴ ProN W6"/>
              </a:defRPr>
            </a:lvl1pPr>
          </a:lstStyle>
          <a:p>
            <a:pPr lvl="0">
              <a:defRPr sz="1800"/>
            </a:pPr>
            <a:r>
              <a:rPr sz="7000"/>
              <a:t>でお待ちしております。</a:t>
            </a:r>
          </a:p>
        </p:txBody>
      </p:sp>
    </p:spTree>
  </p:cSld>
  <p:clrMapOvr>
    <a:masterClrMapping/>
  </p:clrMapOvr>
  <p:transition xmlns:p14="http://schemas.microsoft.com/office/powerpoint/2010/mai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 name="pasted-image.pdf"/>
          <p:cNvPicPr/>
          <p:nvPr/>
        </p:nvPicPr>
        <p:blipFill>
          <a:blip r:embed="rId2">
            <a:extLst/>
          </a:blip>
          <a:stretch>
            <a:fillRect/>
          </a:stretch>
        </p:blipFill>
        <p:spPr>
          <a:xfrm>
            <a:off x="339243" y="254432"/>
            <a:ext cx="12326314" cy="9244736"/>
          </a:xfrm>
          <a:prstGeom prst="rect">
            <a:avLst/>
          </a:prstGeom>
          <a:ln w="12700">
            <a:miter lim="400000"/>
          </a:ln>
        </p:spPr>
      </p:pic>
    </p:spTree>
  </p:cSld>
  <p:clrMapOvr>
    <a:masterClrMapping/>
  </p:clrMapOvr>
  <p:transition xmlns:p14="http://schemas.microsoft.com/office/powerpoint/2010/mai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 name="pasted-image.pdf"/>
          <p:cNvPicPr/>
          <p:nvPr/>
        </p:nvPicPr>
        <p:blipFill>
          <a:blip r:embed="rId2">
            <a:extLst/>
          </a:blip>
          <a:srcRect t="18288"/>
          <a:stretch>
            <a:fillRect/>
          </a:stretch>
        </p:blipFill>
        <p:spPr>
          <a:xfrm>
            <a:off x="379494" y="1964290"/>
            <a:ext cx="12245812" cy="7504690"/>
          </a:xfrm>
          <a:prstGeom prst="rect">
            <a:avLst/>
          </a:prstGeom>
          <a:ln w="12700">
            <a:miter lim="400000"/>
          </a:ln>
        </p:spPr>
      </p:pic>
      <p:sp>
        <p:nvSpPr>
          <p:cNvPr id="793" name="Shape 793"/>
          <p:cNvSpPr/>
          <p:nvPr/>
        </p:nvSpPr>
        <p:spPr>
          <a:xfrm>
            <a:off x="2571749" y="798157"/>
            <a:ext cx="7861301" cy="882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latin typeface="ヒラギノ角ゴ ProN W6"/>
                <a:ea typeface="ヒラギノ角ゴ ProN W6"/>
                <a:cs typeface="ヒラギノ角ゴ ProN W6"/>
                <a:sym typeface="ヒラギノ角ゴ ProN W6"/>
              </a:defRPr>
            </a:lvl1pPr>
          </a:lstStyle>
          <a:p>
            <a:pPr lvl="0">
              <a:defRPr sz="1800"/>
            </a:pPr>
            <a:r>
              <a:rPr sz="6100"/>
              <a:t>商品のご注文も・・・</a:t>
            </a:r>
          </a:p>
        </p:txBody>
      </p:sp>
    </p:spTree>
  </p:cSld>
  <p:clrMapOvr>
    <a:masterClrMapping/>
  </p:clrMapOvr>
  <p:transition xmlns:p14="http://schemas.microsoft.com/office/powerpoint/2010/mai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 name="pasted-image.pdf"/>
          <p:cNvPicPr/>
          <p:nvPr/>
        </p:nvPicPr>
        <p:blipFill>
          <a:blip r:embed="rId2">
            <a:extLst/>
          </a:blip>
          <a:stretch>
            <a:fillRect/>
          </a:stretch>
        </p:blipFill>
        <p:spPr>
          <a:xfrm>
            <a:off x="379494" y="284620"/>
            <a:ext cx="12245812" cy="9184360"/>
          </a:xfrm>
          <a:prstGeom prst="rect">
            <a:avLst/>
          </a:prstGeom>
          <a:ln w="12700">
            <a:miter lim="400000"/>
          </a:ln>
        </p:spPr>
      </p:pic>
    </p:spTree>
  </p:cSld>
  <p:clrMapOvr>
    <a:masterClrMapping/>
  </p:clrMapOvr>
  <p:transition xmlns:p14="http://schemas.microsoft.com/office/powerpoint/2010/mai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 name="pasted-image.pdf"/>
          <p:cNvPicPr/>
          <p:nvPr/>
        </p:nvPicPr>
        <p:blipFill>
          <a:blip r:embed="rId2">
            <a:extLst/>
          </a:blip>
          <a:stretch>
            <a:fillRect/>
          </a:stretch>
        </p:blipFill>
        <p:spPr>
          <a:xfrm>
            <a:off x="-46893" y="-226417"/>
            <a:ext cx="12742664" cy="9556998"/>
          </a:xfrm>
          <a:prstGeom prst="rect">
            <a:avLst/>
          </a:prstGeom>
          <a:ln w="12700">
            <a:miter lim="400000"/>
          </a:ln>
        </p:spPr>
      </p:pic>
    </p:spTree>
  </p:cSld>
  <p:clrMapOvr>
    <a:masterClrMapping/>
  </p:clrMapOvr>
  <p:transition xmlns:p14="http://schemas.microsoft.com/office/powerpoint/2010/mai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 name="pasted-image.pdf"/>
          <p:cNvPicPr/>
          <p:nvPr/>
        </p:nvPicPr>
        <p:blipFill>
          <a:blip r:embed="rId2">
            <a:extLst/>
          </a:blip>
          <a:stretch>
            <a:fillRect/>
          </a:stretch>
        </p:blipFill>
        <p:spPr>
          <a:xfrm>
            <a:off x="-290963" y="-218222"/>
            <a:ext cx="13306180" cy="9979635"/>
          </a:xfrm>
          <a:prstGeom prst="rect">
            <a:avLst/>
          </a:prstGeom>
          <a:ln w="12700">
            <a:miter lim="400000"/>
          </a:ln>
        </p:spPr>
      </p:pic>
    </p:spTree>
  </p:cSld>
  <p:clrMapOvr>
    <a:masterClrMapping/>
  </p:clrMapOvr>
  <p:transition xmlns:p14="http://schemas.microsoft.com/office/powerpoint/2010/mai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 name="pasted-image.pdf"/>
          <p:cNvPicPr/>
          <p:nvPr/>
        </p:nvPicPr>
        <p:blipFill>
          <a:blip r:embed="rId2">
            <a:extLst/>
          </a:blip>
          <a:stretch>
            <a:fillRect/>
          </a:stretch>
        </p:blipFill>
        <p:spPr>
          <a:xfrm>
            <a:off x="478522" y="358891"/>
            <a:ext cx="12047756" cy="9035818"/>
          </a:xfrm>
          <a:prstGeom prst="rect">
            <a:avLst/>
          </a:prstGeom>
          <a:ln w="12700">
            <a:miter lim="400000"/>
          </a:ln>
        </p:spPr>
      </p:pic>
    </p:spTree>
  </p:cSld>
  <p:clrMapOvr>
    <a:masterClrMapping/>
  </p:clrMapOvr>
  <p:transition xmlns:p14="http://schemas.microsoft.com/office/powerpoint/2010/mai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 name="pasted-image.pdf"/>
          <p:cNvPicPr/>
          <p:nvPr/>
        </p:nvPicPr>
        <p:blipFill>
          <a:blip r:embed="rId2">
            <a:extLst/>
          </a:blip>
          <a:stretch>
            <a:fillRect/>
          </a:stretch>
        </p:blipFill>
        <p:spPr>
          <a:xfrm>
            <a:off x="80605" y="60454"/>
            <a:ext cx="12843590" cy="9632692"/>
          </a:xfrm>
          <a:prstGeom prst="rect">
            <a:avLst/>
          </a:prstGeom>
          <a:ln w="12700">
            <a:miter lim="400000"/>
          </a:ln>
        </p:spPr>
      </p:pic>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p:nvPr/>
        </p:nvSpPr>
        <p:spPr>
          <a:xfrm>
            <a:off x="1567598" y="1382487"/>
            <a:ext cx="2645726" cy="7678402"/>
          </a:xfrm>
          <a:prstGeom prst="rect">
            <a:avLst/>
          </a:prstGeom>
          <a:solidFill>
            <a:srgbClr val="A6AAA9"/>
          </a:solidFill>
          <a:ln w="12700">
            <a:miter lim="400000"/>
          </a:ln>
        </p:spPr>
        <p:txBody>
          <a:bodyPr lIns="0" tIns="0" rIns="0" bIns="0" anchor="ctr"/>
          <a:lstStyle/>
          <a:p>
            <a:pPr lvl="0">
              <a:defRPr sz="2400">
                <a:solidFill>
                  <a:srgbClr val="FFFFFF"/>
                </a:solidFill>
              </a:defRPr>
            </a:pPr>
            <a:endParaRPr/>
          </a:p>
        </p:txBody>
      </p:sp>
      <p:grpSp>
        <p:nvGrpSpPr>
          <p:cNvPr id="197" name="Group 197"/>
          <p:cNvGrpSpPr/>
          <p:nvPr/>
        </p:nvGrpSpPr>
        <p:grpSpPr>
          <a:xfrm>
            <a:off x="1557226" y="2197903"/>
            <a:ext cx="2517759" cy="1512851"/>
            <a:chOff x="0" y="0"/>
            <a:chExt cx="2517757" cy="1512850"/>
          </a:xfrm>
        </p:grpSpPr>
        <p:sp>
          <p:nvSpPr>
            <p:cNvPr id="195" name="Shape 195"/>
            <p:cNvSpPr/>
            <p:nvPr/>
          </p:nvSpPr>
          <p:spPr>
            <a:xfrm>
              <a:off x="0" y="0"/>
              <a:ext cx="2517758" cy="1512851"/>
            </a:xfrm>
            <a:prstGeom prst="rightArrow">
              <a:avLst>
                <a:gd name="adj1" fmla="val 62329"/>
                <a:gd name="adj2" fmla="val 53726"/>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196" name="Shape 196"/>
            <p:cNvSpPr/>
            <p:nvPr/>
          </p:nvSpPr>
          <p:spPr>
            <a:xfrm>
              <a:off x="413388" y="515125"/>
              <a:ext cx="1257301"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引越し</a:t>
              </a:r>
            </a:p>
          </p:txBody>
        </p:sp>
      </p:grpSp>
      <p:grpSp>
        <p:nvGrpSpPr>
          <p:cNvPr id="201" name="Group 201"/>
          <p:cNvGrpSpPr/>
          <p:nvPr/>
        </p:nvGrpSpPr>
        <p:grpSpPr>
          <a:xfrm>
            <a:off x="1557226" y="6420987"/>
            <a:ext cx="2517759" cy="2024461"/>
            <a:chOff x="0" y="0"/>
            <a:chExt cx="2517757" cy="2024459"/>
          </a:xfrm>
        </p:grpSpPr>
        <p:sp>
          <p:nvSpPr>
            <p:cNvPr id="198" name="Shape 198"/>
            <p:cNvSpPr/>
            <p:nvPr/>
          </p:nvSpPr>
          <p:spPr>
            <a:xfrm>
              <a:off x="0" y="0"/>
              <a:ext cx="2517758" cy="2024460"/>
            </a:xfrm>
            <a:prstGeom prst="roundRect">
              <a:avLst>
                <a:gd name="adj" fmla="val 11170"/>
              </a:avLst>
            </a:prstGeom>
            <a:blipFill rotWithShape="1">
              <a:blip r:embed="rId4"/>
              <a:srcRect/>
              <a:tile tx="0" ty="0" sx="100000" sy="100000" flip="none" algn="tl"/>
            </a:blip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199" name="Shape 199"/>
            <p:cNvSpPr/>
            <p:nvPr/>
          </p:nvSpPr>
          <p:spPr>
            <a:xfrm>
              <a:off x="249228" y="423727"/>
              <a:ext cx="201930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住まい探し</a:t>
              </a:r>
            </a:p>
          </p:txBody>
        </p:sp>
        <p:sp>
          <p:nvSpPr>
            <p:cNvPr id="200" name="Shape 200"/>
            <p:cNvSpPr/>
            <p:nvPr/>
          </p:nvSpPr>
          <p:spPr>
            <a:xfrm>
              <a:off x="245640" y="1061319"/>
              <a:ext cx="2019301"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新生活用品</a:t>
              </a:r>
            </a:p>
          </p:txBody>
        </p:sp>
      </p:grpSp>
      <p:sp>
        <p:nvSpPr>
          <p:cNvPr id="202" name="Shape 202"/>
          <p:cNvSpPr/>
          <p:nvPr/>
        </p:nvSpPr>
        <p:spPr>
          <a:xfrm>
            <a:off x="1661669" y="720080"/>
            <a:ext cx="2321688"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4/1 - 4/2</a:t>
            </a:r>
          </a:p>
        </p:txBody>
      </p:sp>
      <p:sp>
        <p:nvSpPr>
          <p:cNvPr id="203" name="Shape 203"/>
          <p:cNvSpPr/>
          <p:nvPr/>
        </p:nvSpPr>
        <p:spPr>
          <a:xfrm>
            <a:off x="4875469" y="720080"/>
            <a:ext cx="978409"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4/3</a:t>
            </a:r>
          </a:p>
        </p:txBody>
      </p:sp>
      <p:sp>
        <p:nvSpPr>
          <p:cNvPr id="204" name="Shape 204"/>
          <p:cNvSpPr/>
          <p:nvPr/>
        </p:nvSpPr>
        <p:spPr>
          <a:xfrm>
            <a:off x="6521195" y="720080"/>
            <a:ext cx="2638172"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4/3 - 4/11</a:t>
            </a:r>
          </a:p>
        </p:txBody>
      </p:sp>
      <p:grpSp>
        <p:nvGrpSpPr>
          <p:cNvPr id="208" name="Group 208"/>
          <p:cNvGrpSpPr/>
          <p:nvPr/>
        </p:nvGrpSpPr>
        <p:grpSpPr>
          <a:xfrm>
            <a:off x="1539954" y="1423335"/>
            <a:ext cx="11169492" cy="7656433"/>
            <a:chOff x="0" y="0"/>
            <a:chExt cx="11169490" cy="7656431"/>
          </a:xfrm>
        </p:grpSpPr>
        <p:sp>
          <p:nvSpPr>
            <p:cNvPr id="205" name="Shape 205"/>
            <p:cNvSpPr/>
            <p:nvPr/>
          </p:nvSpPr>
          <p:spPr>
            <a:xfrm>
              <a:off x="0" y="0"/>
              <a:ext cx="11169491" cy="7656432"/>
            </a:xfrm>
            <a:prstGeom prst="rect">
              <a:avLst/>
            </a:prstGeom>
            <a:noFill/>
            <a:ln w="50800" cap="flat">
              <a:solidFill>
                <a:srgbClr val="85888D"/>
              </a:solidFill>
              <a:prstDash val="solid"/>
              <a:miter lim="400000"/>
            </a:ln>
            <a:effectLst/>
          </p:spPr>
          <p:txBody>
            <a:bodyPr wrap="square" lIns="0" tIns="0" rIns="0" bIns="0" numCol="1" anchor="ctr">
              <a:noAutofit/>
            </a:bodyPr>
            <a:lstStyle/>
            <a:p>
              <a:pPr lvl="0">
                <a:defRPr sz="2400"/>
              </a:pPr>
              <a:endParaRPr/>
            </a:p>
          </p:txBody>
        </p:sp>
        <p:sp>
          <p:nvSpPr>
            <p:cNvPr id="206" name="Shape 206"/>
            <p:cNvSpPr/>
            <p:nvPr/>
          </p:nvSpPr>
          <p:spPr>
            <a:xfrm flipV="1">
              <a:off x="2690648" y="40721"/>
              <a:ext cx="1" cy="7574988"/>
            </a:xfrm>
            <a:prstGeom prst="line">
              <a:avLst/>
            </a:prstGeom>
            <a:noFill/>
            <a:ln w="38100" cap="rnd">
              <a:solidFill>
                <a:srgbClr val="53585F"/>
              </a:solidFill>
              <a:custDash>
                <a:ds d="100000" sp="200000"/>
              </a:custDash>
              <a:miter lim="400000"/>
            </a:ln>
            <a:effectLst/>
          </p:spPr>
          <p:txBody>
            <a:bodyPr wrap="square" lIns="0" tIns="0" rIns="0" bIns="0" numCol="1" anchor="ctr">
              <a:noAutofit/>
            </a:bodyPr>
            <a:lstStyle/>
            <a:p>
              <a:pPr lvl="0">
                <a:defRPr sz="2400"/>
              </a:pPr>
              <a:endParaRPr/>
            </a:p>
          </p:txBody>
        </p:sp>
        <p:sp>
          <p:nvSpPr>
            <p:cNvPr id="207" name="Shape 207"/>
            <p:cNvSpPr/>
            <p:nvPr/>
          </p:nvSpPr>
          <p:spPr>
            <a:xfrm flipV="1">
              <a:off x="4971398" y="40722"/>
              <a:ext cx="1" cy="7574988"/>
            </a:xfrm>
            <a:prstGeom prst="line">
              <a:avLst/>
            </a:prstGeom>
            <a:noFill/>
            <a:ln w="38100" cap="rnd">
              <a:solidFill>
                <a:srgbClr val="53585F"/>
              </a:solidFill>
              <a:custDash>
                <a:ds d="100000" sp="200000"/>
              </a:custDash>
              <a:miter lim="400000"/>
            </a:ln>
            <a:effectLst/>
          </p:spPr>
          <p:txBody>
            <a:bodyPr wrap="square" lIns="0" tIns="0" rIns="0" bIns="0" numCol="1" anchor="ctr">
              <a:noAutofit/>
            </a:bodyPr>
            <a:lstStyle/>
            <a:p>
              <a:pPr lvl="0">
                <a:defRPr sz="2400"/>
              </a:pPr>
              <a:endParaRPr/>
            </a:p>
          </p:txBody>
        </p:sp>
      </p:grpSp>
      <p:sp>
        <p:nvSpPr>
          <p:cNvPr id="209" name="Shape 209"/>
          <p:cNvSpPr/>
          <p:nvPr/>
        </p:nvSpPr>
        <p:spPr>
          <a:xfrm>
            <a:off x="169199" y="1423335"/>
            <a:ext cx="1270001" cy="3143871"/>
          </a:xfrm>
          <a:prstGeom prst="roundRect">
            <a:avLst>
              <a:gd name="adj" fmla="val 15000"/>
            </a:avLst>
          </a:prstGeom>
          <a:blipFill>
            <a:blip r:embed="rId3"/>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210" name="Shape 210"/>
          <p:cNvSpPr/>
          <p:nvPr/>
        </p:nvSpPr>
        <p:spPr>
          <a:xfrm>
            <a:off x="213725" y="2372970"/>
            <a:ext cx="1180949"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大学</a:t>
            </a:r>
          </a:p>
          <a:p>
            <a:pPr lvl="0">
              <a:defRPr sz="1800"/>
            </a:pPr>
            <a:r>
              <a:rPr sz="3600">
                <a:solidFill>
                  <a:srgbClr val="FFFFFF"/>
                </a:solidFill>
                <a:latin typeface="ヒラギノ角ゴ ProN W6"/>
                <a:ea typeface="ヒラギノ角ゴ ProN W6"/>
                <a:cs typeface="ヒラギノ角ゴ ProN W6"/>
                <a:sym typeface="ヒラギノ角ゴ ProN W6"/>
              </a:rPr>
              <a:t>生活</a:t>
            </a:r>
          </a:p>
        </p:txBody>
      </p:sp>
      <p:sp>
        <p:nvSpPr>
          <p:cNvPr id="211" name="Shape 211"/>
          <p:cNvSpPr/>
          <p:nvPr/>
        </p:nvSpPr>
        <p:spPr>
          <a:xfrm>
            <a:off x="169199" y="5840858"/>
            <a:ext cx="1270001" cy="3184719"/>
          </a:xfrm>
          <a:prstGeom prst="roundRect">
            <a:avLst>
              <a:gd name="adj" fmla="val 15000"/>
            </a:avLst>
          </a:prstGeom>
          <a:blipFill>
            <a:blip r:embed="rId4"/>
          </a:blipFill>
          <a:ln w="12700">
            <a:miter lim="400000"/>
          </a:ln>
          <a:effectLst>
            <a:outerShdw blurRad="50800" dist="12700" rotWithShape="0">
              <a:srgbClr val="000000">
                <a:alpha val="50000"/>
              </a:srgbClr>
            </a:outerShdw>
          </a:effectLst>
        </p:spPr>
        <p:txBody>
          <a:bodyPr lIns="0" tIns="0" rIns="0" bIns="0" anchor="ctr"/>
          <a:lstStyle/>
          <a:p>
            <a:pPr lvl="0">
              <a:defRPr sz="2400">
                <a:solidFill>
                  <a:srgbClr val="FFFFFF"/>
                </a:solidFill>
              </a:defRPr>
            </a:pPr>
            <a:endParaRPr/>
          </a:p>
        </p:txBody>
      </p:sp>
      <p:sp>
        <p:nvSpPr>
          <p:cNvPr id="212" name="Shape 212"/>
          <p:cNvSpPr/>
          <p:nvPr/>
        </p:nvSpPr>
        <p:spPr>
          <a:xfrm>
            <a:off x="213725" y="6468017"/>
            <a:ext cx="1180949"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生協</a:t>
            </a:r>
          </a:p>
          <a:p>
            <a:pPr lvl="0">
              <a:defRPr sz="1800"/>
            </a:pPr>
            <a:r>
              <a:rPr sz="3600">
                <a:solidFill>
                  <a:srgbClr val="FFFFFF"/>
                </a:solidFill>
                <a:latin typeface="ヒラギノ角ゴ ProN W6"/>
                <a:ea typeface="ヒラギノ角ゴ ProN W6"/>
                <a:cs typeface="ヒラギノ角ゴ ProN W6"/>
                <a:sym typeface="ヒラギノ角ゴ ProN W6"/>
              </a:rPr>
              <a:t>サポ</a:t>
            </a:r>
          </a:p>
          <a:p>
            <a:pPr lvl="0">
              <a:defRPr sz="1800"/>
            </a:pPr>
            <a:r>
              <a:rPr sz="3600">
                <a:solidFill>
                  <a:srgbClr val="FFFFFF"/>
                </a:solidFill>
                <a:latin typeface="ヒラギノ角ゴ ProN W6"/>
                <a:ea typeface="ヒラギノ角ゴ ProN W6"/>
                <a:cs typeface="ヒラギノ角ゴ ProN W6"/>
                <a:sym typeface="ヒラギノ角ゴ ProN W6"/>
              </a:rPr>
              <a:t>ート</a:t>
            </a:r>
          </a:p>
        </p:txBody>
      </p:sp>
    </p:spTree>
  </p:cSld>
  <p:clrMapOvr>
    <a:masterClrMapping/>
  </p:clrMapOvr>
  <p:transition xmlns:p14="http://schemas.microsoft.com/office/powerpoint/2010/mai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Shape 805"/>
          <p:cNvSpPr/>
          <p:nvPr/>
        </p:nvSpPr>
        <p:spPr>
          <a:xfrm>
            <a:off x="635000" y="977936"/>
            <a:ext cx="11734801" cy="2051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6100">
                <a:latin typeface="ヒラギノ角ゴ ProN W6"/>
                <a:ea typeface="ヒラギノ角ゴ ProN W6"/>
                <a:cs typeface="ヒラギノ角ゴ ProN W6"/>
                <a:sym typeface="ヒラギノ角ゴ ProN W6"/>
              </a:rPr>
              <a:t>生協をご利用いただくためには</a:t>
            </a:r>
          </a:p>
          <a:p>
            <a:pPr lvl="0">
              <a:defRPr sz="1800"/>
            </a:pPr>
            <a:r>
              <a:rPr sz="6100">
                <a:solidFill>
                  <a:srgbClr val="C82506"/>
                </a:solidFill>
                <a:latin typeface="ヒラギノ角ゴ ProN W6"/>
                <a:ea typeface="ヒラギノ角ゴ ProN W6"/>
                <a:cs typeface="ヒラギノ角ゴ ProN W6"/>
                <a:sym typeface="ヒラギノ角ゴ ProN W6"/>
              </a:rPr>
              <a:t>必ず組合員への加入が必要です！</a:t>
            </a:r>
          </a:p>
        </p:txBody>
      </p:sp>
      <p:pic>
        <p:nvPicPr>
          <p:cNvPr id="806" name="pasted-image.png"/>
          <p:cNvPicPr/>
          <p:nvPr/>
        </p:nvPicPr>
        <p:blipFill>
          <a:blip r:embed="rId2">
            <a:extLst/>
          </a:blip>
          <a:stretch>
            <a:fillRect/>
          </a:stretch>
        </p:blipFill>
        <p:spPr>
          <a:xfrm>
            <a:off x="3927140" y="3994003"/>
            <a:ext cx="5150520" cy="4964383"/>
          </a:xfrm>
          <a:prstGeom prst="rect">
            <a:avLst/>
          </a:prstGeom>
          <a:ln w="12700">
            <a:miter lim="400000"/>
          </a:ln>
        </p:spPr>
      </p:pic>
    </p:spTree>
  </p:cSld>
  <p:clrMapOvr>
    <a:masterClrMapping/>
  </p:clrMapOvr>
  <p:transition xmlns:p14="http://schemas.microsoft.com/office/powerpoint/2010/mai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Shape 808"/>
          <p:cNvSpPr/>
          <p:nvPr/>
        </p:nvSpPr>
        <p:spPr>
          <a:xfrm>
            <a:off x="858587" y="2034073"/>
            <a:ext cx="1154430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atin typeface="ヒラギノ角ゴ ProN W6"/>
                <a:ea typeface="ヒラギノ角ゴ ProN W6"/>
                <a:cs typeface="ヒラギノ角ゴ ProN W6"/>
                <a:sym typeface="ヒラギノ角ゴ ProN W6"/>
              </a:defRPr>
            </a:lvl1pPr>
          </a:lstStyle>
          <a:p>
            <a:pPr lvl="0">
              <a:defRPr sz="1800"/>
            </a:pPr>
            <a:r>
              <a:rPr sz="6000"/>
              <a:t>ご静聴ありがとうございました。</a:t>
            </a:r>
          </a:p>
        </p:txBody>
      </p:sp>
      <p:pic>
        <p:nvPicPr>
          <p:cNvPr id="809" name="pasted-image.pdf"/>
          <p:cNvPicPr/>
          <p:nvPr/>
        </p:nvPicPr>
        <p:blipFill>
          <a:blip r:embed="rId2">
            <a:extLst/>
          </a:blip>
          <a:stretch>
            <a:fillRect/>
          </a:stretch>
        </p:blipFill>
        <p:spPr>
          <a:xfrm>
            <a:off x="3791846" y="4462169"/>
            <a:ext cx="5421108" cy="5421108"/>
          </a:xfrm>
          <a:prstGeom prst="rect">
            <a:avLst/>
          </a:prstGeom>
          <a:ln w="12700">
            <a:miter lim="400000"/>
          </a:ln>
        </p:spPr>
      </p:pic>
      <p:sp>
        <p:nvSpPr>
          <p:cNvPr id="810" name="Shape 810"/>
          <p:cNvSpPr/>
          <p:nvPr/>
        </p:nvSpPr>
        <p:spPr>
          <a:xfrm>
            <a:off x="1583690" y="3620319"/>
            <a:ext cx="983742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5500">
                <a:latin typeface="ヒラギノ角ゴ ProN W6"/>
                <a:ea typeface="ヒラギノ角ゴ ProN W6"/>
                <a:cs typeface="ヒラギノ角ゴ ProN W6"/>
                <a:sym typeface="ヒラギノ角ゴ ProN W6"/>
              </a:rPr>
              <a:t>ご質問等は</a:t>
            </a:r>
            <a:r>
              <a:rPr sz="5500">
                <a:solidFill>
                  <a:srgbClr val="C82506"/>
                </a:solidFill>
                <a:latin typeface="ヒラギノ角ゴ ProN W6"/>
                <a:ea typeface="ヒラギノ角ゴ ProN W6"/>
                <a:cs typeface="ヒラギノ角ゴ ProN W6"/>
                <a:sym typeface="ヒラギノ角ゴ ProN W6"/>
              </a:rPr>
              <a:t>赤いジャンパー</a:t>
            </a:r>
            <a:r>
              <a:rPr sz="5500">
                <a:latin typeface="ヒラギノ角ゴ ProN W6"/>
                <a:ea typeface="ヒラギノ角ゴ ProN W6"/>
                <a:cs typeface="ヒラギノ角ゴ ProN W6"/>
                <a:sym typeface="ヒラギノ角ゴ ProN W6"/>
              </a:rPr>
              <a:t>まで</a:t>
            </a:r>
          </a:p>
        </p:txBody>
      </p:sp>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スクリーンショット 2015-02-14 3.01.01.png"/>
          <p:cNvPicPr/>
          <p:nvPr/>
        </p:nvPicPr>
        <p:blipFill>
          <a:blip r:embed="rId2">
            <a:extLst/>
          </a:blip>
          <a:stretch>
            <a:fillRect/>
          </a:stretch>
        </p:blipFill>
        <p:spPr>
          <a:xfrm>
            <a:off x="2041874" y="4405415"/>
            <a:ext cx="8921052" cy="4721107"/>
          </a:xfrm>
          <a:prstGeom prst="rect">
            <a:avLst/>
          </a:prstGeom>
          <a:ln w="12700">
            <a:miter lim="400000"/>
          </a:ln>
        </p:spPr>
      </p:pic>
      <p:sp>
        <p:nvSpPr>
          <p:cNvPr id="217" name="Shape 217"/>
          <p:cNvSpPr/>
          <p:nvPr/>
        </p:nvSpPr>
        <p:spPr>
          <a:xfrm>
            <a:off x="4868481" y="757247"/>
            <a:ext cx="3267838"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0">
                <a:solidFill>
                  <a:srgbClr val="EC5D57"/>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9000">
                <a:solidFill>
                  <a:srgbClr val="EC5D57"/>
                </a:solidFill>
              </a:rPr>
              <a:t>Point</a:t>
            </a:r>
          </a:p>
        </p:txBody>
      </p:sp>
      <p:sp>
        <p:nvSpPr>
          <p:cNvPr id="218" name="Shape 218"/>
          <p:cNvSpPr/>
          <p:nvPr/>
        </p:nvSpPr>
        <p:spPr>
          <a:xfrm>
            <a:off x="1797126" y="2152458"/>
            <a:ext cx="9410548"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EC5D57"/>
                </a:solidFill>
                <a:latin typeface="ヒラギノ角ゴ ProN W6"/>
                <a:ea typeface="ヒラギノ角ゴ ProN W6"/>
                <a:cs typeface="ヒラギノ角ゴ ProN W6"/>
                <a:sym typeface="ヒラギノ角ゴ ProN W6"/>
              </a:rPr>
              <a:t>広島大学は入居から入学までの期間が短い！</a:t>
            </a:r>
          </a:p>
          <a:p>
            <a:pPr lvl="0">
              <a:defRPr sz="1800"/>
            </a:pPr>
            <a:r>
              <a:rPr sz="3600">
                <a:solidFill>
                  <a:srgbClr val="EC5D57"/>
                </a:solidFill>
                <a:latin typeface="ヒラギノ角ゴ ProN W6"/>
                <a:ea typeface="ヒラギノ角ゴ ProN W6"/>
                <a:cs typeface="ヒラギノ角ゴ ProN W6"/>
                <a:sym typeface="ヒラギノ角ゴ ProN W6"/>
              </a:rPr>
              <a:t>４月１日、２日に配送が集中</a:t>
            </a:r>
          </a:p>
        </p:txBody>
      </p:sp>
      <p:sp>
        <p:nvSpPr>
          <p:cNvPr id="219" name="Shape 219"/>
          <p:cNvSpPr/>
          <p:nvPr/>
        </p:nvSpPr>
        <p:spPr>
          <a:xfrm>
            <a:off x="1240321" y="640540"/>
            <a:ext cx="10524158" cy="3098454"/>
          </a:xfrm>
          <a:prstGeom prst="roundRect">
            <a:avLst>
              <a:gd name="adj" fmla="val 42933"/>
            </a:avLst>
          </a:prstGeom>
          <a:ln w="50800">
            <a:solidFill>
              <a:srgbClr val="85888D"/>
            </a:solidFill>
            <a:miter lim="400000"/>
          </a:ln>
        </p:spPr>
        <p:txBody>
          <a:bodyPr lIns="0" tIns="0" rIns="0" bIns="0" anchor="ctr"/>
          <a:lstStyle/>
          <a:p>
            <a:pPr lvl="0">
              <a:defRPr sz="2400"/>
            </a:pPr>
            <a:endParaRPr/>
          </a:p>
        </p:txBody>
      </p:sp>
      <p:sp>
        <p:nvSpPr>
          <p:cNvPr id="220" name="Shape 220"/>
          <p:cNvSpPr/>
          <p:nvPr/>
        </p:nvSpPr>
        <p:spPr>
          <a:xfrm>
            <a:off x="8589990" y="38681"/>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22P</a:t>
            </a:r>
          </a:p>
        </p:txBody>
      </p:sp>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asted-image.pdf"/>
          <p:cNvPicPr/>
          <p:nvPr/>
        </p:nvPicPr>
        <p:blipFill>
          <a:blip r:embed="rId2">
            <a:extLst/>
          </a:blip>
          <a:stretch>
            <a:fillRect/>
          </a:stretch>
        </p:blipFill>
        <p:spPr>
          <a:xfrm>
            <a:off x="-92301" y="57774"/>
            <a:ext cx="13189402" cy="9892052"/>
          </a:xfrm>
          <a:prstGeom prst="rect">
            <a:avLst/>
          </a:prstGeom>
          <a:ln w="12700">
            <a:miter lim="400000"/>
          </a:ln>
        </p:spPr>
      </p:pic>
      <p:sp>
        <p:nvSpPr>
          <p:cNvPr id="223" name="Shape 223"/>
          <p:cNvSpPr/>
          <p:nvPr/>
        </p:nvSpPr>
        <p:spPr>
          <a:xfrm>
            <a:off x="8589990" y="38681"/>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22P</a:t>
            </a:r>
          </a:p>
        </p:txBody>
      </p:sp>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スクリーンショット 2015-02-14 3.14.10.png"/>
          <p:cNvPicPr/>
          <p:nvPr/>
        </p:nvPicPr>
        <p:blipFill>
          <a:blip r:embed="rId3">
            <a:extLst/>
          </a:blip>
          <a:stretch>
            <a:fillRect/>
          </a:stretch>
        </p:blipFill>
        <p:spPr>
          <a:xfrm>
            <a:off x="8884370" y="1687152"/>
            <a:ext cx="1692148" cy="2173074"/>
          </a:xfrm>
          <a:prstGeom prst="rect">
            <a:avLst/>
          </a:prstGeom>
          <a:ln w="12700">
            <a:miter lim="400000"/>
          </a:ln>
        </p:spPr>
      </p:pic>
      <p:sp>
        <p:nvSpPr>
          <p:cNvPr id="226" name="Shape 226"/>
          <p:cNvSpPr/>
          <p:nvPr/>
        </p:nvSpPr>
        <p:spPr>
          <a:xfrm>
            <a:off x="2680722" y="1808489"/>
            <a:ext cx="6121985" cy="193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600">
                <a:latin typeface="ヒラギノ角ゴ ProN W6"/>
                <a:ea typeface="ヒラギノ角ゴ ProN W6"/>
                <a:cs typeface="ヒラギノ角ゴ ProN W6"/>
                <a:sym typeface="ヒラギノ角ゴ ProN W6"/>
              </a:rPr>
              <a:t>購入した商品は、</a:t>
            </a:r>
          </a:p>
          <a:p>
            <a:pPr lvl="0" algn="l">
              <a:defRPr sz="1800"/>
            </a:pPr>
            <a:r>
              <a:rPr sz="4200">
                <a:solidFill>
                  <a:srgbClr val="EC5D57"/>
                </a:solidFill>
                <a:latin typeface="ヒラギノ角ゴ ProN W6"/>
                <a:ea typeface="ヒラギノ角ゴ ProN W6"/>
                <a:cs typeface="ヒラギノ角ゴ ProN W6"/>
                <a:sym typeface="ヒラギノ角ゴ ProN W6"/>
              </a:rPr>
              <a:t>すべて指定日・時間帯に</a:t>
            </a:r>
          </a:p>
          <a:p>
            <a:pPr lvl="0" algn="l">
              <a:defRPr sz="1800"/>
            </a:pPr>
            <a:r>
              <a:rPr sz="4200">
                <a:solidFill>
                  <a:srgbClr val="EC5D57"/>
                </a:solidFill>
                <a:latin typeface="ヒラギノ角ゴ ProN W6"/>
                <a:ea typeface="ヒラギノ角ゴ ProN W6"/>
                <a:cs typeface="ヒラギノ角ゴ ProN W6"/>
                <a:sym typeface="ヒラギノ角ゴ ProN W6"/>
              </a:rPr>
              <a:t>無料でお届けします。</a:t>
            </a:r>
          </a:p>
        </p:txBody>
      </p:sp>
      <p:sp>
        <p:nvSpPr>
          <p:cNvPr id="227" name="Shape 227"/>
          <p:cNvSpPr/>
          <p:nvPr/>
        </p:nvSpPr>
        <p:spPr>
          <a:xfrm>
            <a:off x="2810570" y="4261623"/>
            <a:ext cx="6978447" cy="215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800">
                <a:latin typeface="ヒラギノ角ゴ ProN W6"/>
                <a:ea typeface="ヒラギノ角ゴ ProN W6"/>
                <a:cs typeface="ヒラギノ角ゴ ProN W6"/>
                <a:sym typeface="ヒラギノ角ゴ ProN W6"/>
              </a:rPr>
              <a:t>一人でも多くのお客様に届けられるように</a:t>
            </a:r>
          </a:p>
          <a:p>
            <a:pPr lvl="0">
              <a:defRPr sz="1800"/>
            </a:pPr>
            <a:r>
              <a:rPr sz="4800">
                <a:solidFill>
                  <a:srgbClr val="EC5D57"/>
                </a:solidFill>
                <a:latin typeface="ヒラギノ角ゴ ProN W6"/>
                <a:ea typeface="ヒラギノ角ゴ ProN W6"/>
                <a:cs typeface="ヒラギノ角ゴ ProN W6"/>
                <a:sym typeface="ヒラギノ角ゴ ProN W6"/>
              </a:rPr>
              <a:t>４月１日、２日の</a:t>
            </a:r>
          </a:p>
          <a:p>
            <a:pPr lvl="0">
              <a:defRPr sz="1800"/>
            </a:pPr>
            <a:r>
              <a:rPr sz="4800">
                <a:solidFill>
                  <a:srgbClr val="EC5D57"/>
                </a:solidFill>
                <a:latin typeface="ヒラギノ角ゴ ProN W6"/>
                <a:ea typeface="ヒラギノ角ゴ ProN W6"/>
                <a:cs typeface="ヒラギノ角ゴ ProN W6"/>
                <a:sym typeface="ヒラギノ角ゴ ProN W6"/>
              </a:rPr>
              <a:t>配送時間延長</a:t>
            </a:r>
          </a:p>
        </p:txBody>
      </p:sp>
      <p:sp>
        <p:nvSpPr>
          <p:cNvPr id="228" name="Shape 228"/>
          <p:cNvSpPr/>
          <p:nvPr/>
        </p:nvSpPr>
        <p:spPr>
          <a:xfrm>
            <a:off x="2239948" y="1712552"/>
            <a:ext cx="8524904" cy="2122274"/>
          </a:xfrm>
          <a:prstGeom prst="roundRect">
            <a:avLst>
              <a:gd name="adj" fmla="val 27460"/>
            </a:avLst>
          </a:prstGeom>
          <a:ln w="50800">
            <a:solidFill>
              <a:srgbClr val="85888D"/>
            </a:solidFill>
            <a:miter lim="400000"/>
          </a:ln>
        </p:spPr>
        <p:txBody>
          <a:bodyPr lIns="0" tIns="0" rIns="0" bIns="0" anchor="ctr"/>
          <a:lstStyle/>
          <a:p>
            <a:pPr lvl="0">
              <a:defRPr sz="2400">
                <a:latin typeface="ヒラギノ角ゴ ProN W6"/>
                <a:ea typeface="ヒラギノ角ゴ ProN W6"/>
                <a:cs typeface="ヒラギノ角ゴ ProN W6"/>
                <a:sym typeface="ヒラギノ角ゴ ProN W6"/>
              </a:defRPr>
            </a:pPr>
            <a:endParaRPr/>
          </a:p>
        </p:txBody>
      </p:sp>
      <p:sp>
        <p:nvSpPr>
          <p:cNvPr id="229" name="Shape 229"/>
          <p:cNvSpPr/>
          <p:nvPr/>
        </p:nvSpPr>
        <p:spPr>
          <a:xfrm>
            <a:off x="1289049" y="608178"/>
            <a:ext cx="10426701" cy="838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atin typeface="ヒラギノ角ゴ ProN W6"/>
                <a:ea typeface="ヒラギノ角ゴ ProN W6"/>
                <a:cs typeface="ヒラギノ角ゴ ProN W6"/>
                <a:sym typeface="ヒラギノ角ゴ ProN W6"/>
              </a:defRPr>
            </a:lvl1pPr>
          </a:lstStyle>
          <a:p>
            <a:pPr lvl="0">
              <a:defRPr sz="1800"/>
            </a:pPr>
            <a:r>
              <a:rPr sz="5800"/>
              <a:t>大学生協新生活用品のメリット</a:t>
            </a:r>
          </a:p>
        </p:txBody>
      </p:sp>
      <p:sp>
        <p:nvSpPr>
          <p:cNvPr id="230" name="Shape 230"/>
          <p:cNvSpPr/>
          <p:nvPr/>
        </p:nvSpPr>
        <p:spPr>
          <a:xfrm>
            <a:off x="2822216" y="6807948"/>
            <a:ext cx="6955156" cy="207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800">
                <a:latin typeface="ヒラギノ角ゴ ProN W6"/>
                <a:ea typeface="ヒラギノ角ゴ ProN W6"/>
                <a:cs typeface="ヒラギノ角ゴ ProN W6"/>
                <a:sym typeface="ヒラギノ角ゴ ProN W6"/>
              </a:rPr>
              <a:t>お引越し時に、</a:t>
            </a:r>
          </a:p>
          <a:p>
            <a:pPr lvl="0" algn="l">
              <a:defRPr sz="1800"/>
            </a:pPr>
            <a:r>
              <a:rPr sz="4500">
                <a:solidFill>
                  <a:srgbClr val="EC5D57"/>
                </a:solidFill>
                <a:latin typeface="ヒラギノ角ゴ ProN W6"/>
                <a:ea typeface="ヒラギノ角ゴ ProN W6"/>
                <a:cs typeface="ヒラギノ角ゴ ProN W6"/>
                <a:sym typeface="ヒラギノ角ゴ ProN W6"/>
              </a:rPr>
              <a:t>商品の組立・設置から</a:t>
            </a:r>
          </a:p>
          <a:p>
            <a:pPr lvl="0" algn="l">
              <a:defRPr sz="1800"/>
            </a:pPr>
            <a:r>
              <a:rPr sz="4500">
                <a:solidFill>
                  <a:srgbClr val="EC5D57"/>
                </a:solidFill>
                <a:latin typeface="ヒラギノ角ゴ ProN W6"/>
                <a:ea typeface="ヒラギノ角ゴ ProN W6"/>
                <a:cs typeface="ヒラギノ角ゴ ProN W6"/>
                <a:sym typeface="ヒラギノ角ゴ ProN W6"/>
              </a:rPr>
              <a:t>ダンボール回収致します　</a:t>
            </a:r>
          </a:p>
        </p:txBody>
      </p:sp>
      <p:sp>
        <p:nvSpPr>
          <p:cNvPr id="231" name="Shape 231"/>
          <p:cNvSpPr/>
          <p:nvPr/>
        </p:nvSpPr>
        <p:spPr>
          <a:xfrm>
            <a:off x="2239948" y="4272950"/>
            <a:ext cx="8524904" cy="2122273"/>
          </a:xfrm>
          <a:prstGeom prst="roundRect">
            <a:avLst>
              <a:gd name="adj" fmla="val 27460"/>
            </a:avLst>
          </a:prstGeom>
          <a:ln w="50800">
            <a:solidFill>
              <a:srgbClr val="85888D"/>
            </a:solidFill>
            <a:miter lim="400000"/>
          </a:ln>
        </p:spPr>
        <p:txBody>
          <a:bodyPr lIns="0" tIns="0" rIns="0" bIns="0" anchor="ctr"/>
          <a:lstStyle/>
          <a:p>
            <a:pPr lvl="0">
              <a:defRPr sz="2400">
                <a:latin typeface="ヒラギノ角ゴ ProN W6"/>
                <a:ea typeface="ヒラギノ角ゴ ProN W6"/>
                <a:cs typeface="ヒラギノ角ゴ ProN W6"/>
                <a:sym typeface="ヒラギノ角ゴ ProN W6"/>
              </a:defRPr>
            </a:pPr>
            <a:endParaRPr/>
          </a:p>
        </p:txBody>
      </p:sp>
      <p:sp>
        <p:nvSpPr>
          <p:cNvPr id="232" name="Shape 232"/>
          <p:cNvSpPr/>
          <p:nvPr/>
        </p:nvSpPr>
        <p:spPr>
          <a:xfrm>
            <a:off x="2239948" y="6785037"/>
            <a:ext cx="8524904" cy="2122273"/>
          </a:xfrm>
          <a:prstGeom prst="roundRect">
            <a:avLst>
              <a:gd name="adj" fmla="val 27460"/>
            </a:avLst>
          </a:prstGeom>
          <a:ln w="50800">
            <a:solidFill>
              <a:srgbClr val="85888D"/>
            </a:solidFill>
            <a:miter lim="400000"/>
          </a:ln>
        </p:spPr>
        <p:txBody>
          <a:bodyPr lIns="0" tIns="0" rIns="0" bIns="0" anchor="ctr"/>
          <a:lstStyle/>
          <a:p>
            <a:pPr lvl="0">
              <a:defRPr sz="2400">
                <a:latin typeface="ヒラギノ角ゴ ProN W6"/>
                <a:ea typeface="ヒラギノ角ゴ ProN W6"/>
                <a:cs typeface="ヒラギノ角ゴ ProN W6"/>
                <a:sym typeface="ヒラギノ角ゴ ProN W6"/>
              </a:defRPr>
            </a:pPr>
            <a:endParaRPr/>
          </a:p>
        </p:txBody>
      </p:sp>
      <p:sp>
        <p:nvSpPr>
          <p:cNvPr id="233" name="Shape 233"/>
          <p:cNvSpPr/>
          <p:nvPr/>
        </p:nvSpPr>
        <p:spPr>
          <a:xfrm>
            <a:off x="9248394" y="6807948"/>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C5D57"/>
          </a:solidFill>
          <a:ln w="12700">
            <a:miter lim="400000"/>
          </a:ln>
          <a:effectLst>
            <a:outerShdw blurRad="38100" dist="25400" dir="5400000" rotWithShape="0">
              <a:srgbClr val="000000">
                <a:alpha val="50000"/>
              </a:srgbClr>
            </a:outerShdw>
          </a:effectLst>
        </p:spPr>
        <p:txBody>
          <a:bodyPr lIns="0" tIns="0" rIns="0" bIns="0" anchor="ctr"/>
          <a:lstStyle/>
          <a:p>
            <a:pPr lvl="0">
              <a:defRPr sz="3300">
                <a:solidFill>
                  <a:srgbClr val="FFFFFF"/>
                </a:solidFill>
              </a:defRPr>
            </a:pPr>
            <a:endParaRPr/>
          </a:p>
        </p:txBody>
      </p:sp>
      <p:sp>
        <p:nvSpPr>
          <p:cNvPr id="234" name="Shape 234"/>
          <p:cNvSpPr/>
          <p:nvPr/>
        </p:nvSpPr>
        <p:spPr>
          <a:xfrm>
            <a:off x="9369044" y="7163548"/>
            <a:ext cx="102870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lvl="0">
              <a:defRPr sz="1800">
                <a:solidFill>
                  <a:srgbClr val="000000"/>
                </a:solidFill>
              </a:defRPr>
            </a:pPr>
            <a:r>
              <a:rPr sz="3600">
                <a:solidFill>
                  <a:srgbClr val="FFFFFF"/>
                </a:solidFill>
              </a:rPr>
              <a:t>有料</a:t>
            </a:r>
          </a:p>
        </p:txBody>
      </p:sp>
      <p:sp>
        <p:nvSpPr>
          <p:cNvPr id="235" name="Shape 235"/>
          <p:cNvSpPr/>
          <p:nvPr/>
        </p:nvSpPr>
        <p:spPr>
          <a:xfrm>
            <a:off x="8589990" y="38681"/>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23P</a:t>
            </a:r>
          </a:p>
        </p:txBody>
      </p:sp>
    </p:spTree>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asted-image.pdf"/>
          <p:cNvPicPr/>
          <p:nvPr/>
        </p:nvPicPr>
        <p:blipFill>
          <a:blip r:embed="rId3">
            <a:extLst/>
          </a:blip>
          <a:stretch>
            <a:fillRect/>
          </a:stretch>
        </p:blipFill>
        <p:spPr>
          <a:xfrm>
            <a:off x="-762995" y="-12877"/>
            <a:ext cx="14530789" cy="9804754"/>
          </a:xfrm>
          <a:prstGeom prst="rect">
            <a:avLst/>
          </a:prstGeom>
          <a:ln w="12700">
            <a:miter lim="400000"/>
          </a:ln>
        </p:spPr>
      </p:pic>
      <p:sp>
        <p:nvSpPr>
          <p:cNvPr id="240" name="Shape 240"/>
          <p:cNvSpPr/>
          <p:nvPr/>
        </p:nvSpPr>
        <p:spPr>
          <a:xfrm>
            <a:off x="4802960" y="4763601"/>
            <a:ext cx="2603501" cy="730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4900">
                <a:solidFill>
                  <a:srgbClr val="FFFFFF"/>
                </a:solidFill>
              </a:rPr>
              <a:t>広島大学</a:t>
            </a:r>
          </a:p>
        </p:txBody>
      </p:sp>
      <p:sp>
        <p:nvSpPr>
          <p:cNvPr id="241" name="Shape 241"/>
          <p:cNvSpPr/>
          <p:nvPr/>
        </p:nvSpPr>
        <p:spPr>
          <a:xfrm>
            <a:off x="581914" y="1262691"/>
            <a:ext cx="11840973" cy="838200"/>
          </a:xfrm>
          <a:prstGeom prst="rect">
            <a:avLst/>
          </a:prstGeom>
          <a:solidFill>
            <a:srgbClr val="FFFFFF">
              <a:alpha val="70055"/>
            </a:srgbClr>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5800">
                <a:latin typeface="ヒラギノ角ゴ ProN W6"/>
                <a:ea typeface="ヒラギノ角ゴ ProN W6"/>
                <a:cs typeface="ヒラギノ角ゴ ProN W6"/>
                <a:sym typeface="ヒラギノ角ゴ ProN W6"/>
              </a:defRPr>
            </a:lvl1pPr>
          </a:lstStyle>
          <a:p>
            <a:pPr lvl="0">
              <a:defRPr sz="1800"/>
            </a:pPr>
            <a:r>
              <a:rPr sz="5800"/>
              <a:t>東広島キャンパスは盆地気候が特徴</a:t>
            </a:r>
          </a:p>
        </p:txBody>
      </p:sp>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asted-image.pdf"/>
          <p:cNvPicPr/>
          <p:nvPr/>
        </p:nvPicPr>
        <p:blipFill>
          <a:blip r:embed="rId2">
            <a:extLst/>
          </a:blip>
          <a:stretch>
            <a:fillRect/>
          </a:stretch>
        </p:blipFill>
        <p:spPr>
          <a:xfrm>
            <a:off x="-5944" y="0"/>
            <a:ext cx="13016688" cy="9753601"/>
          </a:xfrm>
          <a:prstGeom prst="rect">
            <a:avLst/>
          </a:prstGeom>
          <a:ln w="12700">
            <a:miter lim="400000"/>
          </a:ln>
        </p:spPr>
      </p:pic>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pasted-image.pdf"/>
          <p:cNvPicPr/>
          <p:nvPr/>
        </p:nvPicPr>
        <p:blipFill>
          <a:blip r:embed="rId2">
            <a:extLst/>
          </a:blip>
          <a:stretch>
            <a:fillRect/>
          </a:stretch>
        </p:blipFill>
        <p:spPr>
          <a:xfrm>
            <a:off x="-29626" y="-20411"/>
            <a:ext cx="13059229" cy="9794422"/>
          </a:xfrm>
          <a:prstGeom prst="rect">
            <a:avLst/>
          </a:prstGeom>
          <a:ln w="12700">
            <a:miter lim="400000"/>
          </a:ln>
        </p:spPr>
      </p:pic>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asted-image.png"/>
          <p:cNvPicPr/>
          <p:nvPr/>
        </p:nvPicPr>
        <p:blipFill>
          <a:blip r:embed="rId2">
            <a:extLst/>
          </a:blip>
          <a:srcRect t="26015" b="26015"/>
          <a:stretch>
            <a:fillRect/>
          </a:stretch>
        </p:blipFill>
        <p:spPr>
          <a:xfrm>
            <a:off x="1027310" y="3570090"/>
            <a:ext cx="10950193" cy="5252790"/>
          </a:xfrm>
          <a:prstGeom prst="rect">
            <a:avLst/>
          </a:prstGeom>
          <a:ln w="12700">
            <a:miter lim="400000"/>
          </a:ln>
        </p:spPr>
      </p:pic>
      <p:sp>
        <p:nvSpPr>
          <p:cNvPr id="250" name="Shape 250"/>
          <p:cNvSpPr/>
          <p:nvPr/>
        </p:nvSpPr>
        <p:spPr>
          <a:xfrm>
            <a:off x="1421320" y="1787439"/>
            <a:ext cx="10162160" cy="882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latin typeface="ヒラギノ角ゴ ProN W6"/>
                <a:ea typeface="ヒラギノ角ゴ ProN W6"/>
                <a:cs typeface="ヒラギノ角ゴ ProN W6"/>
                <a:sym typeface="ヒラギノ角ゴ ProN W6"/>
              </a:defRPr>
            </a:lvl1pPr>
          </a:lstStyle>
          <a:p>
            <a:pPr lvl="0">
              <a:defRPr sz="1800"/>
            </a:pPr>
            <a:r>
              <a:rPr sz="6100"/>
              <a:t>防寒対策はこたつがおすすめ</a:t>
            </a:r>
          </a:p>
        </p:txBody>
      </p:sp>
      <p:sp>
        <p:nvSpPr>
          <p:cNvPr id="251" name="Shape 251"/>
          <p:cNvSpPr/>
          <p:nvPr/>
        </p:nvSpPr>
        <p:spPr>
          <a:xfrm>
            <a:off x="9364095" y="7777371"/>
            <a:ext cx="2336226" cy="706115"/>
          </a:xfrm>
          <a:prstGeom prst="rect">
            <a:avLst/>
          </a:prstGeom>
          <a:solidFill>
            <a:srgbClr val="FFFFFF"/>
          </a:solidFill>
          <a:ln w="12700">
            <a:miter lim="400000"/>
          </a:ln>
        </p:spPr>
        <p:txBody>
          <a:bodyPr lIns="0" tIns="0" rIns="0" bIns="0" anchor="ctr"/>
          <a:lstStyle/>
          <a:p>
            <a:pPr lvl="0">
              <a:defRPr sz="3300">
                <a:solidFill>
                  <a:srgbClr val="FFFFFF"/>
                </a:solidFill>
              </a:defRPr>
            </a:pPr>
            <a:endParaRPr/>
          </a:p>
        </p:txBody>
      </p:sp>
      <p:sp>
        <p:nvSpPr>
          <p:cNvPr id="252" name="Shape 252"/>
          <p:cNvSpPr/>
          <p:nvPr/>
        </p:nvSpPr>
        <p:spPr>
          <a:xfrm>
            <a:off x="1221740" y="3105493"/>
            <a:ext cx="1056132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※一人暮らし用の部屋は、石油ヒーター禁止です。</a:t>
            </a:r>
          </a:p>
        </p:txBody>
      </p:sp>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pasted-image.png"/>
          <p:cNvPicPr/>
          <p:nvPr/>
        </p:nvPicPr>
        <p:blipFill>
          <a:blip r:embed="rId3">
            <a:extLst/>
          </a:blip>
          <a:stretch>
            <a:fillRect/>
          </a:stretch>
        </p:blipFill>
        <p:spPr>
          <a:xfrm>
            <a:off x="-43381" y="-32536"/>
            <a:ext cx="13091562" cy="9818672"/>
          </a:xfrm>
          <a:prstGeom prst="rect">
            <a:avLst/>
          </a:prstGeom>
          <a:ln w="12700">
            <a:miter lim="400000"/>
          </a:ln>
        </p:spPr>
      </p:pic>
      <p:sp>
        <p:nvSpPr>
          <p:cNvPr id="255" name="Shape 255"/>
          <p:cNvSpPr/>
          <p:nvPr/>
        </p:nvSpPr>
        <p:spPr>
          <a:xfrm>
            <a:off x="574200" y="1328960"/>
            <a:ext cx="11856399" cy="6855012"/>
          </a:xfrm>
          <a:prstGeom prst="rect">
            <a:avLst/>
          </a:prstGeom>
          <a:solidFill>
            <a:srgbClr val="FFFFFF">
              <a:alpha val="70388"/>
            </a:srgbClr>
          </a:solidFill>
          <a:ln w="12700">
            <a:miter lim="400000"/>
          </a:ln>
        </p:spPr>
        <p:txBody>
          <a:bodyPr lIns="0" tIns="0" rIns="0" bIns="0" anchor="ctr"/>
          <a:lstStyle/>
          <a:p>
            <a:pPr lvl="0">
              <a:defRPr sz="3300">
                <a:solidFill>
                  <a:srgbClr val="FFFFFF"/>
                </a:solidFill>
              </a:defRPr>
            </a:pPr>
            <a:endParaRPr/>
          </a:p>
        </p:txBody>
      </p:sp>
      <p:sp>
        <p:nvSpPr>
          <p:cNvPr id="256" name="Shape 256"/>
          <p:cNvSpPr/>
          <p:nvPr/>
        </p:nvSpPr>
        <p:spPr>
          <a:xfrm>
            <a:off x="901168" y="1468660"/>
            <a:ext cx="4047237"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atin typeface="ヒラギノ角ゴ ProN W6"/>
                <a:ea typeface="ヒラギノ角ゴ ProN W6"/>
                <a:cs typeface="ヒラギノ角ゴ ProN W6"/>
                <a:sym typeface="ヒラギノ角ゴ ProN W6"/>
              </a:defRPr>
            </a:lvl1pPr>
          </a:lstStyle>
          <a:p>
            <a:pPr lvl="0">
              <a:defRPr sz="1800"/>
            </a:pPr>
            <a:r>
              <a:rPr sz="7000"/>
              <a:t>3月6日〜</a:t>
            </a:r>
          </a:p>
        </p:txBody>
      </p:sp>
      <p:sp>
        <p:nvSpPr>
          <p:cNvPr id="257" name="Shape 257"/>
          <p:cNvSpPr/>
          <p:nvPr/>
        </p:nvSpPr>
        <p:spPr>
          <a:xfrm>
            <a:off x="702310" y="2915656"/>
            <a:ext cx="1160018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000">
                <a:latin typeface="ヒラギノ角ゴ ProN W6"/>
                <a:ea typeface="ヒラギノ角ゴ ProN W6"/>
                <a:cs typeface="ヒラギノ角ゴ ProN W6"/>
                <a:sym typeface="ヒラギノ角ゴ ProN W6"/>
              </a:defRPr>
            </a:lvl1pPr>
          </a:lstStyle>
          <a:p>
            <a:pPr lvl="0">
              <a:defRPr sz="1800"/>
            </a:pPr>
            <a:r>
              <a:rPr sz="7000"/>
              <a:t>東広島キャンパス　大学会館</a:t>
            </a:r>
          </a:p>
        </p:txBody>
      </p:sp>
      <p:sp>
        <p:nvSpPr>
          <p:cNvPr id="258" name="Shape 258"/>
          <p:cNvSpPr/>
          <p:nvPr/>
        </p:nvSpPr>
        <p:spPr>
          <a:xfrm>
            <a:off x="253999" y="5038926"/>
            <a:ext cx="12496801" cy="10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500">
                <a:solidFill>
                  <a:srgbClr val="C82506"/>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7500">
                <a:solidFill>
                  <a:srgbClr val="C82506"/>
                </a:solidFill>
              </a:rPr>
              <a:t>「新入生サポートセンター」</a:t>
            </a:r>
          </a:p>
        </p:txBody>
      </p:sp>
      <p:sp>
        <p:nvSpPr>
          <p:cNvPr id="259" name="Shape 259"/>
          <p:cNvSpPr/>
          <p:nvPr/>
        </p:nvSpPr>
        <p:spPr>
          <a:xfrm>
            <a:off x="3074331" y="6361895"/>
            <a:ext cx="976884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000">
                <a:latin typeface="ヒラギノ角ゴ ProN W6"/>
                <a:ea typeface="ヒラギノ角ゴ ProN W6"/>
                <a:cs typeface="ヒラギノ角ゴ ProN W6"/>
                <a:sym typeface="ヒラギノ角ゴ ProN W6"/>
              </a:defRPr>
            </a:lvl1pPr>
          </a:lstStyle>
          <a:p>
            <a:pPr lvl="0">
              <a:defRPr sz="1800"/>
            </a:pPr>
            <a:r>
              <a:rPr sz="7000"/>
              <a:t>でお待ちしております。</a:t>
            </a:r>
          </a:p>
        </p:txBody>
      </p:sp>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p:nvPr/>
        </p:nvSpPr>
        <p:spPr>
          <a:xfrm>
            <a:off x="2823410" y="290854"/>
            <a:ext cx="7357980" cy="11112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900">
                <a:latin typeface="ヒラギノ角ゴ ProN W6"/>
                <a:ea typeface="ヒラギノ角ゴ ProN W6"/>
                <a:cs typeface="ヒラギノ角ゴ ProN W6"/>
                <a:sym typeface="ヒラギノ角ゴ ProN W6"/>
              </a:defRPr>
            </a:lvl1pPr>
          </a:lstStyle>
          <a:p>
            <a:pPr lvl="0">
              <a:defRPr sz="1800"/>
            </a:pPr>
            <a:r>
              <a:rPr sz="7900"/>
              <a:t>本日の内容</a:t>
            </a:r>
          </a:p>
        </p:txBody>
      </p:sp>
      <p:grpSp>
        <p:nvGrpSpPr>
          <p:cNvPr id="46" name="Group 46"/>
          <p:cNvGrpSpPr/>
          <p:nvPr/>
        </p:nvGrpSpPr>
        <p:grpSpPr>
          <a:xfrm>
            <a:off x="1467549" y="1836955"/>
            <a:ext cx="10069702" cy="7115979"/>
            <a:chOff x="0" y="0"/>
            <a:chExt cx="10069700" cy="7115978"/>
          </a:xfrm>
        </p:grpSpPr>
        <p:sp>
          <p:nvSpPr>
            <p:cNvPr id="38" name="Shape 38"/>
            <p:cNvSpPr/>
            <p:nvPr/>
          </p:nvSpPr>
          <p:spPr>
            <a:xfrm>
              <a:off x="0" y="0"/>
              <a:ext cx="10051450" cy="831850"/>
            </a:xfrm>
            <a:prstGeom prst="rect">
              <a:avLst/>
            </a:prstGeom>
            <a:solidFill>
              <a:srgbClr val="EC5D57"/>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57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5700">
                  <a:solidFill>
                    <a:srgbClr val="FFFFFF"/>
                  </a:solidFill>
                </a:rPr>
                <a:t>お部屋探しと新生活用品</a:t>
              </a:r>
            </a:p>
          </p:txBody>
        </p:sp>
        <p:sp>
          <p:nvSpPr>
            <p:cNvPr id="39" name="Shape 39"/>
            <p:cNvSpPr/>
            <p:nvPr/>
          </p:nvSpPr>
          <p:spPr>
            <a:xfrm>
              <a:off x="0" y="3590930"/>
              <a:ext cx="10051450" cy="831851"/>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57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5700">
                  <a:solidFill>
                    <a:srgbClr val="FFFFFF"/>
                  </a:solidFill>
                </a:rPr>
                <a:t>PCとPC講座</a:t>
              </a:r>
            </a:p>
          </p:txBody>
        </p:sp>
        <p:sp>
          <p:nvSpPr>
            <p:cNvPr id="40" name="Shape 40"/>
            <p:cNvSpPr/>
            <p:nvPr/>
          </p:nvSpPr>
          <p:spPr>
            <a:xfrm>
              <a:off x="18251" y="1795465"/>
              <a:ext cx="10051450" cy="831850"/>
            </a:xfrm>
            <a:prstGeom prst="rect">
              <a:avLst/>
            </a:prstGeom>
            <a:blipFill rotWithShape="1">
              <a:blip r:embed="rId3"/>
              <a:srcRect/>
              <a:tile tx="0" ty="0" sx="100000" sy="100000" flip="none" algn="tl"/>
            </a:blipFill>
            <a:ln w="12700" cap="flat">
              <a:noFill/>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57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5700">
                  <a:solidFill>
                    <a:srgbClr val="FFFFFF"/>
                  </a:solidFill>
                </a:rPr>
                <a:t>学食とミールカード</a:t>
              </a:r>
            </a:p>
          </p:txBody>
        </p:sp>
        <p:sp>
          <p:nvSpPr>
            <p:cNvPr id="41" name="Shape 41"/>
            <p:cNvSpPr/>
            <p:nvPr/>
          </p:nvSpPr>
          <p:spPr>
            <a:xfrm>
              <a:off x="18251" y="897732"/>
              <a:ext cx="10051450" cy="831850"/>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57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5700">
                  <a:solidFill>
                    <a:srgbClr val="FFFFFF"/>
                  </a:solidFill>
                </a:rPr>
                <a:t>生協加入と共済</a:t>
              </a:r>
            </a:p>
          </p:txBody>
        </p:sp>
        <p:sp>
          <p:nvSpPr>
            <p:cNvPr id="42" name="Shape 42"/>
            <p:cNvSpPr/>
            <p:nvPr/>
          </p:nvSpPr>
          <p:spPr>
            <a:xfrm>
              <a:off x="18251" y="4488663"/>
              <a:ext cx="10051450" cy="831850"/>
            </a:xfrm>
            <a:prstGeom prst="rect">
              <a:avLst/>
            </a:prstGeom>
            <a:solidFill>
              <a:srgbClr val="EC5D57"/>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57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5700">
                  <a:solidFill>
                    <a:srgbClr val="FFFFFF"/>
                  </a:solidFill>
                </a:rPr>
                <a:t>英語講座と電子辞書</a:t>
              </a:r>
            </a:p>
          </p:txBody>
        </p:sp>
        <p:sp>
          <p:nvSpPr>
            <p:cNvPr id="43" name="Shape 43"/>
            <p:cNvSpPr/>
            <p:nvPr/>
          </p:nvSpPr>
          <p:spPr>
            <a:xfrm>
              <a:off x="18251" y="2693198"/>
              <a:ext cx="10051450" cy="831850"/>
            </a:xfrm>
            <a:prstGeom prst="rect">
              <a:avLst/>
            </a:prstGeom>
            <a:solidFill>
              <a:srgbClr val="EC5D57"/>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57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5700">
                  <a:solidFill>
                    <a:srgbClr val="FFFFFF"/>
                  </a:solidFill>
                </a:rPr>
                <a:t>教科書と書籍</a:t>
              </a:r>
            </a:p>
          </p:txBody>
        </p:sp>
        <p:sp>
          <p:nvSpPr>
            <p:cNvPr id="44" name="Shape 44"/>
            <p:cNvSpPr/>
            <p:nvPr/>
          </p:nvSpPr>
          <p:spPr>
            <a:xfrm>
              <a:off x="18251" y="5386396"/>
              <a:ext cx="10051450" cy="831850"/>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57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5700">
                  <a:solidFill>
                    <a:srgbClr val="FFFFFF"/>
                  </a:solidFill>
                </a:rPr>
                <a:t>自動車学校</a:t>
              </a:r>
            </a:p>
          </p:txBody>
        </p:sp>
        <p:sp>
          <p:nvSpPr>
            <p:cNvPr id="45" name="Shape 45"/>
            <p:cNvSpPr/>
            <p:nvPr/>
          </p:nvSpPr>
          <p:spPr>
            <a:xfrm>
              <a:off x="0" y="6284129"/>
              <a:ext cx="10051450" cy="831850"/>
            </a:xfrm>
            <a:prstGeom prst="rect">
              <a:avLst/>
            </a:prstGeom>
            <a:blipFill rotWithShape="1">
              <a:blip r:embed="rId3"/>
              <a:srcRect/>
              <a:tile tx="0" ty="0" sx="100000" sy="100000" flip="none" algn="tl"/>
            </a:blipFill>
            <a:ln w="12700" cap="flat">
              <a:noFill/>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57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5700">
                  <a:solidFill>
                    <a:srgbClr val="FFFFFF"/>
                  </a:solidFill>
                </a:rPr>
                <a:t>Vsignについて</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pasted-image.pdf"/>
          <p:cNvPicPr/>
          <p:nvPr/>
        </p:nvPicPr>
        <p:blipFill>
          <a:blip r:embed="rId3">
            <a:extLst/>
          </a:blip>
          <a:stretch>
            <a:fillRect/>
          </a:stretch>
        </p:blipFill>
        <p:spPr>
          <a:xfrm>
            <a:off x="0" y="-24158"/>
            <a:ext cx="13004801" cy="9753601"/>
          </a:xfrm>
          <a:prstGeom prst="rect">
            <a:avLst/>
          </a:prstGeom>
          <a:ln w="12700">
            <a:miter lim="400000"/>
          </a:ln>
        </p:spPr>
      </p:pic>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pasted-image.pdf"/>
          <p:cNvPicPr/>
          <p:nvPr/>
        </p:nvPicPr>
        <p:blipFill>
          <a:blip r:embed="rId2">
            <a:extLst/>
          </a:blip>
          <a:stretch>
            <a:fillRect/>
          </a:stretch>
        </p:blipFill>
        <p:spPr>
          <a:xfrm>
            <a:off x="0" y="-571500"/>
            <a:ext cx="13004800" cy="9753600"/>
          </a:xfrm>
          <a:prstGeom prst="rect">
            <a:avLst/>
          </a:prstGeom>
          <a:ln w="12700">
            <a:miter lim="400000"/>
          </a:ln>
        </p:spPr>
      </p:pic>
      <p:sp>
        <p:nvSpPr>
          <p:cNvPr id="268" name="Shape 268"/>
          <p:cNvSpPr/>
          <p:nvPr/>
        </p:nvSpPr>
        <p:spPr>
          <a:xfrm>
            <a:off x="2590800" y="25400"/>
            <a:ext cx="8201422" cy="1270000"/>
          </a:xfrm>
          <a:prstGeom prst="rect">
            <a:avLst/>
          </a:prstGeom>
          <a:solidFill>
            <a:srgbClr val="FFFFFF"/>
          </a:solidFill>
          <a:ln w="12700">
            <a:miter lim="400000"/>
          </a:ln>
        </p:spPr>
        <p:txBody>
          <a:bodyPr lIns="0" tIns="0" rIns="0" bIns="0" anchor="ctr"/>
          <a:lstStyle/>
          <a:p>
            <a:pPr lvl="0">
              <a:defRPr sz="3300">
                <a:solidFill>
                  <a:srgbClr val="FFFFFF"/>
                </a:solidFill>
              </a:defRPr>
            </a:pPr>
            <a:endParaRPr/>
          </a:p>
        </p:txBody>
      </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pasted-image.pdf"/>
          <p:cNvPicPr/>
          <p:nvPr/>
        </p:nvPicPr>
        <p:blipFill>
          <a:blip r:embed="rId2">
            <a:extLst/>
          </a:blip>
          <a:stretch>
            <a:fillRect/>
          </a:stretch>
        </p:blipFill>
        <p:spPr>
          <a:xfrm>
            <a:off x="-40607" y="-30456"/>
            <a:ext cx="13086015" cy="9814512"/>
          </a:xfrm>
          <a:prstGeom prst="rect">
            <a:avLst/>
          </a:prstGeom>
          <a:ln w="12700">
            <a:miter lim="400000"/>
          </a:ln>
        </p:spPr>
      </p:pic>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p:cNvSpPr>
          <p:nvPr>
            <p:ph type="title"/>
          </p:nvPr>
        </p:nvSpPr>
        <p:spPr>
          <a:xfrm>
            <a:off x="952500" y="-117668"/>
            <a:ext cx="11099800" cy="2159001"/>
          </a:xfrm>
          <a:prstGeom prst="rect">
            <a:avLst/>
          </a:prstGeom>
        </p:spPr>
        <p:txBody>
          <a:bodyPr/>
          <a:lstStyle>
            <a:lvl1pPr>
              <a:defRPr sz="5800">
                <a:latin typeface="ヒラギノ角ゴ ProN W6"/>
                <a:ea typeface="ヒラギノ角ゴ ProN W6"/>
                <a:cs typeface="ヒラギノ角ゴ ProN W6"/>
                <a:sym typeface="ヒラギノ角ゴ ProN W6"/>
              </a:defRPr>
            </a:lvl1pPr>
          </a:lstStyle>
          <a:p>
            <a:pPr lvl="0">
              <a:defRPr sz="1800"/>
            </a:pPr>
            <a:r>
              <a:rPr sz="5800"/>
              <a:t>できる限りお早めに購入を</a:t>
            </a:r>
          </a:p>
        </p:txBody>
      </p:sp>
      <p:sp>
        <p:nvSpPr>
          <p:cNvPr id="273" name="Shape 273"/>
          <p:cNvSpPr/>
          <p:nvPr/>
        </p:nvSpPr>
        <p:spPr>
          <a:xfrm>
            <a:off x="3898493" y="2188237"/>
            <a:ext cx="285750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ヒラギノ角ゴ ProN W6"/>
                <a:ea typeface="ヒラギノ角ゴ ProN W6"/>
                <a:cs typeface="ヒラギノ角ゴ ProN W6"/>
                <a:sym typeface="ヒラギノ角ゴ ProN W6"/>
              </a:defRPr>
            </a:lvl1pPr>
          </a:lstStyle>
          <a:p>
            <a:pPr lvl="0">
              <a:defRPr sz="1800"/>
            </a:pPr>
            <a:r>
              <a:rPr sz="3600"/>
              <a:t>前期合格発表</a:t>
            </a:r>
          </a:p>
        </p:txBody>
      </p:sp>
      <p:sp>
        <p:nvSpPr>
          <p:cNvPr id="274" name="Shape 274"/>
          <p:cNvSpPr/>
          <p:nvPr/>
        </p:nvSpPr>
        <p:spPr>
          <a:xfrm>
            <a:off x="8868436" y="2188237"/>
            <a:ext cx="2363725"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ヒラギノ角ゴ ProN W6"/>
                <a:ea typeface="ヒラギノ角ゴ ProN W6"/>
                <a:cs typeface="ヒラギノ角ゴ ProN W6"/>
                <a:sym typeface="ヒラギノ角ゴ ProN W6"/>
              </a:defRPr>
            </a:lvl1pPr>
          </a:lstStyle>
          <a:p>
            <a:pPr lvl="0">
              <a:defRPr sz="1800"/>
            </a:pPr>
            <a:r>
              <a:rPr sz="3600"/>
              <a:t>受注ピーク</a:t>
            </a:r>
          </a:p>
        </p:txBody>
      </p:sp>
      <p:sp>
        <p:nvSpPr>
          <p:cNvPr id="275" name="Shape 275"/>
          <p:cNvSpPr/>
          <p:nvPr/>
        </p:nvSpPr>
        <p:spPr>
          <a:xfrm>
            <a:off x="3054350" y="6756195"/>
            <a:ext cx="6896101" cy="1238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900">
                <a:solidFill>
                  <a:srgbClr val="D55A57"/>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8900">
                <a:solidFill>
                  <a:srgbClr val="D55A57"/>
                </a:solidFill>
              </a:rPr>
              <a:t>品切れ発生…</a:t>
            </a:r>
          </a:p>
        </p:txBody>
      </p:sp>
      <p:pic>
        <p:nvPicPr>
          <p:cNvPr id="276" name="pasted-image.pdf"/>
          <p:cNvPicPr/>
          <p:nvPr/>
        </p:nvPicPr>
        <p:blipFill>
          <a:blip r:embed="rId2">
            <a:extLst/>
          </a:blip>
          <a:stretch>
            <a:fillRect/>
          </a:stretch>
        </p:blipFill>
        <p:spPr>
          <a:xfrm>
            <a:off x="1020214" y="3201715"/>
            <a:ext cx="10964372" cy="7494635"/>
          </a:xfrm>
          <a:prstGeom prst="rect">
            <a:avLst/>
          </a:prstGeom>
          <a:ln w="12700">
            <a:miter lim="400000"/>
          </a:ln>
        </p:spPr>
      </p:pic>
      <p:sp>
        <p:nvSpPr>
          <p:cNvPr id="277" name="Shape 277"/>
          <p:cNvSpPr/>
          <p:nvPr/>
        </p:nvSpPr>
        <p:spPr>
          <a:xfrm>
            <a:off x="7340133" y="4092126"/>
            <a:ext cx="1516558" cy="1296027"/>
          </a:xfrm>
          <a:prstGeom prst="rect">
            <a:avLst/>
          </a:prstGeom>
          <a:solidFill>
            <a:srgbClr val="70BF41">
              <a:alpha val="50890"/>
            </a:srgbClr>
          </a:solidFill>
          <a:ln w="12700">
            <a:miter lim="400000"/>
          </a:ln>
          <a:effectLst>
            <a:outerShdw blurRad="38100" dist="25400" dir="5400000" rotWithShape="0">
              <a:srgbClr val="000000">
                <a:alpha val="50000"/>
              </a:srgbClr>
            </a:outerShdw>
            <a:reflection stA="50000" endPos="40000" dir="5400000" sy="-100000" algn="bl" rotWithShape="0"/>
          </a:effectLst>
        </p:spPr>
        <p:txBody>
          <a:bodyPr lIns="0" tIns="0" rIns="0" bIns="0" anchor="ctr"/>
          <a:lstStyle/>
          <a:p>
            <a:pPr lvl="0">
              <a:defRPr sz="3300">
                <a:solidFill>
                  <a:srgbClr val="FFFFFF"/>
                </a:solidFill>
              </a:defRPr>
            </a:pPr>
            <a:endParaRPr/>
          </a:p>
        </p:txBody>
      </p:sp>
      <p:sp>
        <p:nvSpPr>
          <p:cNvPr id="278" name="Shape 278"/>
          <p:cNvSpPr/>
          <p:nvPr/>
        </p:nvSpPr>
        <p:spPr>
          <a:xfrm>
            <a:off x="3717997" y="2017728"/>
            <a:ext cx="3690541" cy="2159397"/>
          </a:xfrm>
          <a:custGeom>
            <a:avLst/>
            <a:gdLst/>
            <a:ahLst/>
            <a:cxnLst>
              <a:cxn ang="0">
                <a:pos x="wd2" y="hd2"/>
              </a:cxn>
              <a:cxn ang="5400000">
                <a:pos x="wd2" y="hd2"/>
              </a:cxn>
              <a:cxn ang="10800000">
                <a:pos x="wd2" y="hd2"/>
              </a:cxn>
              <a:cxn ang="16200000">
                <a:pos x="wd2" y="hd2"/>
              </a:cxn>
            </a:cxnLst>
            <a:rect l="0" t="0" r="r" b="b"/>
            <a:pathLst>
              <a:path w="21600" h="21600" extrusionOk="0">
                <a:moveTo>
                  <a:pt x="372" y="0"/>
                </a:moveTo>
                <a:cubicBezTo>
                  <a:pt x="166" y="0"/>
                  <a:pt x="0" y="284"/>
                  <a:pt x="0" y="635"/>
                </a:cubicBezTo>
                <a:lnTo>
                  <a:pt x="0" y="7372"/>
                </a:lnTo>
                <a:cubicBezTo>
                  <a:pt x="0" y="7723"/>
                  <a:pt x="166" y="8007"/>
                  <a:pt x="372" y="8007"/>
                </a:cubicBezTo>
                <a:lnTo>
                  <a:pt x="17935" y="8007"/>
                </a:lnTo>
                <a:lnTo>
                  <a:pt x="21600" y="21600"/>
                </a:lnTo>
                <a:lnTo>
                  <a:pt x="18987" y="4585"/>
                </a:lnTo>
                <a:lnTo>
                  <a:pt x="18987" y="635"/>
                </a:lnTo>
                <a:cubicBezTo>
                  <a:pt x="18987" y="284"/>
                  <a:pt x="18820" y="0"/>
                  <a:pt x="18615" y="0"/>
                </a:cubicBezTo>
                <a:lnTo>
                  <a:pt x="372" y="0"/>
                </a:lnTo>
                <a:close/>
              </a:path>
            </a:pathLst>
          </a:custGeom>
          <a:ln w="25400">
            <a:solidFill>
              <a:srgbClr val="85888D"/>
            </a:solidFill>
            <a:miter lim="400000"/>
          </a:ln>
        </p:spPr>
        <p:txBody>
          <a:bodyPr lIns="50800" tIns="50800" rIns="50800" bIns="50800" anchor="ctr"/>
          <a:lstStyle/>
          <a:p>
            <a:pPr lvl="0">
              <a:defRPr sz="2400">
                <a:solidFill>
                  <a:srgbClr val="0065C1"/>
                </a:solidFill>
              </a:defRPr>
            </a:pPr>
            <a:endParaRPr/>
          </a:p>
        </p:txBody>
      </p:sp>
      <p:sp>
        <p:nvSpPr>
          <p:cNvPr id="279" name="Shape 279"/>
          <p:cNvSpPr/>
          <p:nvPr/>
        </p:nvSpPr>
        <p:spPr>
          <a:xfrm>
            <a:off x="8692788" y="2019192"/>
            <a:ext cx="2715022" cy="2160588"/>
          </a:xfrm>
          <a:custGeom>
            <a:avLst/>
            <a:gdLst/>
            <a:ahLst/>
            <a:cxnLst>
              <a:cxn ang="0">
                <a:pos x="wd2" y="hd2"/>
              </a:cxn>
              <a:cxn ang="5400000">
                <a:pos x="wd2" y="hd2"/>
              </a:cxn>
              <a:cxn ang="10800000">
                <a:pos x="wd2" y="hd2"/>
              </a:cxn>
              <a:cxn ang="16200000">
                <a:pos x="wd2" y="hd2"/>
              </a:cxn>
            </a:cxnLst>
            <a:rect l="0" t="0" r="r" b="b"/>
            <a:pathLst>
              <a:path w="21600" h="21600" extrusionOk="0">
                <a:moveTo>
                  <a:pt x="505" y="0"/>
                </a:moveTo>
                <a:cubicBezTo>
                  <a:pt x="226" y="0"/>
                  <a:pt x="0" y="284"/>
                  <a:pt x="0" y="635"/>
                </a:cubicBezTo>
                <a:lnTo>
                  <a:pt x="0" y="7550"/>
                </a:lnTo>
                <a:cubicBezTo>
                  <a:pt x="0" y="7901"/>
                  <a:pt x="226" y="8185"/>
                  <a:pt x="505" y="8185"/>
                </a:cubicBezTo>
                <a:lnTo>
                  <a:pt x="15487" y="8185"/>
                </a:lnTo>
                <a:lnTo>
                  <a:pt x="16498" y="21600"/>
                </a:lnTo>
                <a:lnTo>
                  <a:pt x="17508" y="8185"/>
                </a:lnTo>
                <a:lnTo>
                  <a:pt x="21095" y="8185"/>
                </a:lnTo>
                <a:cubicBezTo>
                  <a:pt x="21374" y="8185"/>
                  <a:pt x="21600" y="7901"/>
                  <a:pt x="21600" y="7550"/>
                </a:cubicBezTo>
                <a:lnTo>
                  <a:pt x="21600" y="635"/>
                </a:lnTo>
                <a:cubicBezTo>
                  <a:pt x="21600" y="284"/>
                  <a:pt x="21374" y="0"/>
                  <a:pt x="21095" y="0"/>
                </a:cubicBezTo>
                <a:lnTo>
                  <a:pt x="505" y="0"/>
                </a:lnTo>
                <a:close/>
              </a:path>
            </a:pathLst>
          </a:custGeom>
          <a:ln w="25400">
            <a:solidFill>
              <a:srgbClr val="85888D"/>
            </a:solidFill>
            <a:miter lim="400000"/>
          </a:ln>
        </p:spPr>
        <p:txBody>
          <a:bodyPr lIns="50800" tIns="50800" rIns="50800" bIns="50800" anchor="ctr"/>
          <a:lstStyle/>
          <a:p>
            <a:pPr lvl="0">
              <a:defRPr sz="2400"/>
            </a:pPr>
            <a:endParaRPr/>
          </a:p>
        </p:txBody>
      </p:sp>
      <p:sp>
        <p:nvSpPr>
          <p:cNvPr id="280" name="Shape 280"/>
          <p:cNvSpPr/>
          <p:nvPr/>
        </p:nvSpPr>
        <p:spPr>
          <a:xfrm>
            <a:off x="8864133" y="4092126"/>
            <a:ext cx="3132733" cy="1296027"/>
          </a:xfrm>
          <a:prstGeom prst="rect">
            <a:avLst/>
          </a:prstGeom>
          <a:solidFill>
            <a:srgbClr val="FF2600">
              <a:alpha val="50890"/>
            </a:srgbClr>
          </a:solidFill>
          <a:ln w="12700">
            <a:miter lim="400000"/>
          </a:ln>
          <a:effectLst>
            <a:outerShdw blurRad="38100" dist="25400" dir="5400000" rotWithShape="0">
              <a:srgbClr val="000000">
                <a:alpha val="50000"/>
              </a:srgbClr>
            </a:outerShdw>
            <a:reflection stA="50000" endPos="40000" dir="5400000" sy="-100000" algn="bl" rotWithShape="0"/>
          </a:effectLst>
        </p:spPr>
        <p:txBody>
          <a:bodyPr lIns="0" tIns="0" rIns="0" bIns="0" anchor="ctr"/>
          <a:lstStyle/>
          <a:p>
            <a:pPr lvl="0">
              <a:defRPr sz="3300">
                <a:solidFill>
                  <a:srgbClr val="FFFFFF"/>
                </a:solidFill>
              </a:defRPr>
            </a:pPr>
            <a:endParaRPr/>
          </a:p>
        </p:txBody>
      </p:sp>
      <p:sp>
        <p:nvSpPr>
          <p:cNvPr id="281" name="Shape 281"/>
          <p:cNvSpPr/>
          <p:nvPr/>
        </p:nvSpPr>
        <p:spPr>
          <a:xfrm>
            <a:off x="1053633" y="5438326"/>
            <a:ext cx="10964373" cy="4918900"/>
          </a:xfrm>
          <a:prstGeom prst="rect">
            <a:avLst/>
          </a:prstGeom>
          <a:solidFill>
            <a:srgbClr val="000000">
              <a:alpha val="50890"/>
            </a:srgbClr>
          </a:solidFill>
          <a:ln w="12700">
            <a:miter lim="400000"/>
          </a:ln>
          <a:effectLst>
            <a:outerShdw blurRad="38100" dist="25400" dir="5400000" rotWithShape="0">
              <a:srgbClr val="000000">
                <a:alpha val="50000"/>
              </a:srgbClr>
            </a:outerShdw>
            <a:reflection stA="50000" endPos="40000" dir="5400000" sy="-100000" algn="bl" rotWithShape="0"/>
          </a:effectLst>
        </p:spPr>
        <p:txBody>
          <a:bodyPr lIns="0" tIns="0" rIns="0" bIns="0" anchor="ctr"/>
          <a:lstStyle/>
          <a:p>
            <a:pPr lvl="0">
              <a:defRPr sz="3300">
                <a:solidFill>
                  <a:srgbClr val="FFFFFF"/>
                </a:solidFill>
              </a:defRPr>
            </a:pPr>
            <a:endParaRPr/>
          </a:p>
        </p:txBody>
      </p:sp>
      <p:sp>
        <p:nvSpPr>
          <p:cNvPr id="282" name="Shape 282"/>
          <p:cNvSpPr/>
          <p:nvPr/>
        </p:nvSpPr>
        <p:spPr>
          <a:xfrm>
            <a:off x="3420821" y="6933995"/>
            <a:ext cx="6163158" cy="882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6100">
                <a:solidFill>
                  <a:srgbClr val="FFFFFF"/>
                </a:solidFill>
              </a:rPr>
              <a:t>品 切 れ 発 生 ... </a:t>
            </a:r>
          </a:p>
        </p:txBody>
      </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p:nvPr/>
        </p:nvSpPr>
        <p:spPr>
          <a:xfrm>
            <a:off x="4279424" y="1412350"/>
            <a:ext cx="2170499" cy="7678402"/>
          </a:xfrm>
          <a:prstGeom prst="rect">
            <a:avLst/>
          </a:prstGeom>
          <a:solidFill>
            <a:srgbClr val="A6AAA9"/>
          </a:solidFill>
          <a:ln w="12700">
            <a:miter lim="400000"/>
          </a:ln>
        </p:spPr>
        <p:txBody>
          <a:bodyPr lIns="0" tIns="0" rIns="0" bIns="0" anchor="ctr"/>
          <a:lstStyle/>
          <a:p>
            <a:pPr lvl="0">
              <a:defRPr sz="2400">
                <a:solidFill>
                  <a:srgbClr val="FFFFFF"/>
                </a:solidFill>
              </a:defRPr>
            </a:pPr>
            <a:endParaRPr/>
          </a:p>
        </p:txBody>
      </p:sp>
      <p:grpSp>
        <p:nvGrpSpPr>
          <p:cNvPr id="287" name="Group 287"/>
          <p:cNvGrpSpPr/>
          <p:nvPr/>
        </p:nvGrpSpPr>
        <p:grpSpPr>
          <a:xfrm>
            <a:off x="1557226" y="2197903"/>
            <a:ext cx="2517759" cy="1512851"/>
            <a:chOff x="0" y="0"/>
            <a:chExt cx="2517757" cy="1512850"/>
          </a:xfrm>
        </p:grpSpPr>
        <p:sp>
          <p:nvSpPr>
            <p:cNvPr id="285" name="Shape 285"/>
            <p:cNvSpPr/>
            <p:nvPr/>
          </p:nvSpPr>
          <p:spPr>
            <a:xfrm>
              <a:off x="0" y="0"/>
              <a:ext cx="2517758" cy="1512851"/>
            </a:xfrm>
            <a:prstGeom prst="rightArrow">
              <a:avLst>
                <a:gd name="adj1" fmla="val 62329"/>
                <a:gd name="adj2" fmla="val 53726"/>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286" name="Shape 286"/>
            <p:cNvSpPr/>
            <p:nvPr/>
          </p:nvSpPr>
          <p:spPr>
            <a:xfrm>
              <a:off x="413388" y="515125"/>
              <a:ext cx="1257301"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引越し</a:t>
              </a:r>
            </a:p>
          </p:txBody>
        </p:sp>
      </p:grpSp>
      <p:grpSp>
        <p:nvGrpSpPr>
          <p:cNvPr id="290" name="Group 290"/>
          <p:cNvGrpSpPr/>
          <p:nvPr/>
        </p:nvGrpSpPr>
        <p:grpSpPr>
          <a:xfrm>
            <a:off x="4409573" y="2300022"/>
            <a:ext cx="1898586" cy="1270001"/>
            <a:chOff x="0" y="0"/>
            <a:chExt cx="1898585" cy="1270000"/>
          </a:xfrm>
        </p:grpSpPr>
        <p:sp>
          <p:nvSpPr>
            <p:cNvPr id="288" name="Shape 288"/>
            <p:cNvSpPr/>
            <p:nvPr/>
          </p:nvSpPr>
          <p:spPr>
            <a:xfrm>
              <a:off x="0" y="0"/>
              <a:ext cx="1898586" cy="1270000"/>
            </a:xfrm>
            <a:prstGeom prst="roundRect">
              <a:avLst>
                <a:gd name="adj" fmla="val 15000"/>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289" name="Shape 289"/>
            <p:cNvSpPr/>
            <p:nvPr/>
          </p:nvSpPr>
          <p:spPr>
            <a:xfrm>
              <a:off x="326450" y="393700"/>
              <a:ext cx="1257301"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入学式</a:t>
              </a:r>
            </a:p>
          </p:txBody>
        </p:sp>
      </p:grpSp>
      <p:grpSp>
        <p:nvGrpSpPr>
          <p:cNvPr id="294" name="Group 294"/>
          <p:cNvGrpSpPr/>
          <p:nvPr/>
        </p:nvGrpSpPr>
        <p:grpSpPr>
          <a:xfrm>
            <a:off x="1557226" y="6420987"/>
            <a:ext cx="2517759" cy="2024461"/>
            <a:chOff x="0" y="0"/>
            <a:chExt cx="2517757" cy="2024459"/>
          </a:xfrm>
        </p:grpSpPr>
        <p:sp>
          <p:nvSpPr>
            <p:cNvPr id="291" name="Shape 291"/>
            <p:cNvSpPr/>
            <p:nvPr/>
          </p:nvSpPr>
          <p:spPr>
            <a:xfrm>
              <a:off x="0" y="0"/>
              <a:ext cx="2517758" cy="2024460"/>
            </a:xfrm>
            <a:prstGeom prst="roundRect">
              <a:avLst>
                <a:gd name="adj" fmla="val 11170"/>
              </a:avLst>
            </a:prstGeom>
            <a:blipFill rotWithShape="1">
              <a:blip r:embed="rId3"/>
              <a:srcRect/>
              <a:tile tx="0" ty="0" sx="100000" sy="100000" flip="none" algn="tl"/>
            </a:blip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292" name="Shape 292"/>
            <p:cNvSpPr/>
            <p:nvPr/>
          </p:nvSpPr>
          <p:spPr>
            <a:xfrm>
              <a:off x="249228" y="423727"/>
              <a:ext cx="201930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住まい探し</a:t>
              </a:r>
            </a:p>
          </p:txBody>
        </p:sp>
        <p:sp>
          <p:nvSpPr>
            <p:cNvPr id="293" name="Shape 293"/>
            <p:cNvSpPr/>
            <p:nvPr/>
          </p:nvSpPr>
          <p:spPr>
            <a:xfrm>
              <a:off x="245640" y="1061319"/>
              <a:ext cx="2019301"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新生活用品</a:t>
              </a:r>
            </a:p>
          </p:txBody>
        </p:sp>
      </p:grpSp>
      <p:grpSp>
        <p:nvGrpSpPr>
          <p:cNvPr id="297" name="Group 297"/>
          <p:cNvGrpSpPr/>
          <p:nvPr/>
        </p:nvGrpSpPr>
        <p:grpSpPr>
          <a:xfrm>
            <a:off x="4380150" y="6420987"/>
            <a:ext cx="1953845" cy="2024461"/>
            <a:chOff x="0" y="0"/>
            <a:chExt cx="1953843" cy="2024459"/>
          </a:xfrm>
        </p:grpSpPr>
        <p:sp>
          <p:nvSpPr>
            <p:cNvPr id="295" name="Shape 295"/>
            <p:cNvSpPr/>
            <p:nvPr/>
          </p:nvSpPr>
          <p:spPr>
            <a:xfrm>
              <a:off x="0" y="0"/>
              <a:ext cx="1953844" cy="2024460"/>
            </a:xfrm>
            <a:prstGeom prst="roundRect">
              <a:avLst>
                <a:gd name="adj" fmla="val 11574"/>
              </a:avLst>
            </a:prstGeom>
            <a:blipFill rotWithShape="1">
              <a:blip r:embed="rId3"/>
              <a:srcRect/>
              <a:tile tx="0" ty="0" sx="100000" sy="100000" flip="none" algn="tl"/>
            </a:blip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296" name="Shape 296"/>
            <p:cNvSpPr/>
            <p:nvPr/>
          </p:nvSpPr>
          <p:spPr>
            <a:xfrm>
              <a:off x="296265" y="199429"/>
              <a:ext cx="1361314" cy="162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pPr>
              <a:r>
                <a:rPr sz="3000">
                  <a:solidFill>
                    <a:srgbClr val="FFFFFF"/>
                  </a:solidFill>
                  <a:latin typeface="ヒラギノ角ゴ ProN W6"/>
                  <a:ea typeface="ヒラギノ角ゴ ProN W6"/>
                  <a:cs typeface="ヒラギノ角ゴ ProN W6"/>
                  <a:sym typeface="ヒラギノ角ゴ ProN W6"/>
                </a:rPr>
                <a:t>スーツ</a:t>
              </a:r>
            </a:p>
            <a:p>
              <a:pPr lvl="0">
                <a:defRPr sz="1800"/>
              </a:pPr>
              <a:r>
                <a:rPr sz="3000">
                  <a:solidFill>
                    <a:srgbClr val="FFFFFF"/>
                  </a:solidFill>
                  <a:latin typeface="ヒラギノ角ゴ ProN W6"/>
                  <a:ea typeface="ヒラギノ角ゴ ProN W6"/>
                  <a:cs typeface="ヒラギノ角ゴ ProN W6"/>
                  <a:sym typeface="ヒラギノ角ゴ ProN W6"/>
                </a:rPr>
                <a:t>購入</a:t>
              </a:r>
            </a:p>
            <a:p>
              <a:pPr lvl="0">
                <a:defRPr sz="1800"/>
              </a:pPr>
              <a:r>
                <a:rPr sz="3000">
                  <a:solidFill>
                    <a:srgbClr val="FFFFFF"/>
                  </a:solidFill>
                  <a:latin typeface="ヒラギノ角ゴ ProN W6"/>
                  <a:ea typeface="ヒラギノ角ゴ ProN W6"/>
                  <a:cs typeface="ヒラギノ角ゴ ProN W6"/>
                  <a:sym typeface="ヒラギノ角ゴ ProN W6"/>
                </a:rPr>
                <a:t>割引</a:t>
              </a:r>
            </a:p>
          </p:txBody>
        </p:sp>
      </p:grpSp>
      <p:sp>
        <p:nvSpPr>
          <p:cNvPr id="298" name="Shape 298"/>
          <p:cNvSpPr/>
          <p:nvPr/>
        </p:nvSpPr>
        <p:spPr>
          <a:xfrm>
            <a:off x="1661669" y="720080"/>
            <a:ext cx="2321688"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4/1 - 4/2</a:t>
            </a:r>
          </a:p>
        </p:txBody>
      </p:sp>
      <p:sp>
        <p:nvSpPr>
          <p:cNvPr id="299" name="Shape 299"/>
          <p:cNvSpPr/>
          <p:nvPr/>
        </p:nvSpPr>
        <p:spPr>
          <a:xfrm>
            <a:off x="4875469" y="720080"/>
            <a:ext cx="978409"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4/3</a:t>
            </a:r>
          </a:p>
        </p:txBody>
      </p:sp>
      <p:sp>
        <p:nvSpPr>
          <p:cNvPr id="300" name="Shape 300"/>
          <p:cNvSpPr/>
          <p:nvPr/>
        </p:nvSpPr>
        <p:spPr>
          <a:xfrm>
            <a:off x="6521195" y="720080"/>
            <a:ext cx="2638172"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4/3 - 4/11</a:t>
            </a:r>
          </a:p>
        </p:txBody>
      </p:sp>
      <p:grpSp>
        <p:nvGrpSpPr>
          <p:cNvPr id="304" name="Group 304"/>
          <p:cNvGrpSpPr/>
          <p:nvPr/>
        </p:nvGrpSpPr>
        <p:grpSpPr>
          <a:xfrm>
            <a:off x="1539954" y="1423335"/>
            <a:ext cx="11169492" cy="7656433"/>
            <a:chOff x="0" y="0"/>
            <a:chExt cx="11169490" cy="7656431"/>
          </a:xfrm>
        </p:grpSpPr>
        <p:sp>
          <p:nvSpPr>
            <p:cNvPr id="301" name="Shape 301"/>
            <p:cNvSpPr/>
            <p:nvPr/>
          </p:nvSpPr>
          <p:spPr>
            <a:xfrm>
              <a:off x="0" y="0"/>
              <a:ext cx="11169491" cy="7656432"/>
            </a:xfrm>
            <a:prstGeom prst="rect">
              <a:avLst/>
            </a:prstGeom>
            <a:noFill/>
            <a:ln w="50800" cap="flat">
              <a:solidFill>
                <a:srgbClr val="85888D"/>
              </a:solidFill>
              <a:prstDash val="solid"/>
              <a:miter lim="400000"/>
            </a:ln>
            <a:effectLst/>
          </p:spPr>
          <p:txBody>
            <a:bodyPr wrap="square" lIns="0" tIns="0" rIns="0" bIns="0" numCol="1" anchor="ctr">
              <a:noAutofit/>
            </a:bodyPr>
            <a:lstStyle/>
            <a:p>
              <a:pPr lvl="0">
                <a:defRPr sz="2400"/>
              </a:pPr>
              <a:endParaRPr/>
            </a:p>
          </p:txBody>
        </p:sp>
        <p:sp>
          <p:nvSpPr>
            <p:cNvPr id="302" name="Shape 302"/>
            <p:cNvSpPr/>
            <p:nvPr/>
          </p:nvSpPr>
          <p:spPr>
            <a:xfrm flipV="1">
              <a:off x="2690648" y="40721"/>
              <a:ext cx="1" cy="7574988"/>
            </a:xfrm>
            <a:prstGeom prst="line">
              <a:avLst/>
            </a:prstGeom>
            <a:noFill/>
            <a:ln w="38100" cap="rnd">
              <a:solidFill>
                <a:srgbClr val="53585F"/>
              </a:solidFill>
              <a:custDash>
                <a:ds d="100000" sp="200000"/>
              </a:custDash>
              <a:miter lim="400000"/>
            </a:ln>
            <a:effectLst/>
          </p:spPr>
          <p:txBody>
            <a:bodyPr wrap="square" lIns="0" tIns="0" rIns="0" bIns="0" numCol="1" anchor="ctr">
              <a:noAutofit/>
            </a:bodyPr>
            <a:lstStyle/>
            <a:p>
              <a:pPr lvl="0">
                <a:defRPr sz="2400"/>
              </a:pPr>
              <a:endParaRPr/>
            </a:p>
          </p:txBody>
        </p:sp>
        <p:sp>
          <p:nvSpPr>
            <p:cNvPr id="303" name="Shape 303"/>
            <p:cNvSpPr/>
            <p:nvPr/>
          </p:nvSpPr>
          <p:spPr>
            <a:xfrm flipV="1">
              <a:off x="4971398" y="40722"/>
              <a:ext cx="1" cy="7574988"/>
            </a:xfrm>
            <a:prstGeom prst="line">
              <a:avLst/>
            </a:prstGeom>
            <a:noFill/>
            <a:ln w="38100" cap="rnd">
              <a:solidFill>
                <a:srgbClr val="53585F"/>
              </a:solidFill>
              <a:custDash>
                <a:ds d="100000" sp="200000"/>
              </a:custDash>
              <a:miter lim="400000"/>
            </a:ln>
            <a:effectLst/>
          </p:spPr>
          <p:txBody>
            <a:bodyPr wrap="square" lIns="0" tIns="0" rIns="0" bIns="0" numCol="1" anchor="ctr">
              <a:noAutofit/>
            </a:bodyPr>
            <a:lstStyle/>
            <a:p>
              <a:pPr lvl="0">
                <a:defRPr sz="2400"/>
              </a:pPr>
              <a:endParaRPr/>
            </a:p>
          </p:txBody>
        </p:sp>
      </p:grpSp>
      <p:sp>
        <p:nvSpPr>
          <p:cNvPr id="305" name="Shape 305"/>
          <p:cNvSpPr/>
          <p:nvPr/>
        </p:nvSpPr>
        <p:spPr>
          <a:xfrm>
            <a:off x="169199" y="1423335"/>
            <a:ext cx="1270001" cy="3143871"/>
          </a:xfrm>
          <a:prstGeom prst="roundRect">
            <a:avLst>
              <a:gd name="adj" fmla="val 15000"/>
            </a:avLst>
          </a:prstGeom>
          <a:blipFill>
            <a:blip r:embed="rId2"/>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306" name="Shape 306"/>
          <p:cNvSpPr/>
          <p:nvPr/>
        </p:nvSpPr>
        <p:spPr>
          <a:xfrm>
            <a:off x="213725" y="2372970"/>
            <a:ext cx="1180949"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大学</a:t>
            </a:r>
          </a:p>
          <a:p>
            <a:pPr lvl="0">
              <a:defRPr sz="1800"/>
            </a:pPr>
            <a:r>
              <a:rPr sz="3600">
                <a:solidFill>
                  <a:srgbClr val="FFFFFF"/>
                </a:solidFill>
                <a:latin typeface="ヒラギノ角ゴ ProN W6"/>
                <a:ea typeface="ヒラギノ角ゴ ProN W6"/>
                <a:cs typeface="ヒラギノ角ゴ ProN W6"/>
                <a:sym typeface="ヒラギノ角ゴ ProN W6"/>
              </a:rPr>
              <a:t>生活</a:t>
            </a:r>
          </a:p>
        </p:txBody>
      </p:sp>
      <p:sp>
        <p:nvSpPr>
          <p:cNvPr id="307" name="Shape 307"/>
          <p:cNvSpPr/>
          <p:nvPr/>
        </p:nvSpPr>
        <p:spPr>
          <a:xfrm>
            <a:off x="169199" y="5840858"/>
            <a:ext cx="1270001" cy="3184719"/>
          </a:xfrm>
          <a:prstGeom prst="roundRect">
            <a:avLst>
              <a:gd name="adj" fmla="val 15000"/>
            </a:avLst>
          </a:prstGeom>
          <a:blipFill>
            <a:blip r:embed="rId3"/>
          </a:blipFill>
          <a:ln w="12700">
            <a:miter lim="400000"/>
          </a:ln>
          <a:effectLst>
            <a:outerShdw blurRad="50800" dist="12700" rotWithShape="0">
              <a:srgbClr val="000000">
                <a:alpha val="50000"/>
              </a:srgbClr>
            </a:outerShdw>
          </a:effectLst>
        </p:spPr>
        <p:txBody>
          <a:bodyPr lIns="0" tIns="0" rIns="0" bIns="0" anchor="ctr"/>
          <a:lstStyle/>
          <a:p>
            <a:pPr lvl="0">
              <a:defRPr sz="2400">
                <a:solidFill>
                  <a:srgbClr val="FFFFFF"/>
                </a:solidFill>
              </a:defRPr>
            </a:pPr>
            <a:endParaRPr/>
          </a:p>
        </p:txBody>
      </p:sp>
      <p:sp>
        <p:nvSpPr>
          <p:cNvPr id="308" name="Shape 308"/>
          <p:cNvSpPr/>
          <p:nvPr/>
        </p:nvSpPr>
        <p:spPr>
          <a:xfrm>
            <a:off x="213725" y="6468017"/>
            <a:ext cx="1180949"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生協</a:t>
            </a:r>
          </a:p>
          <a:p>
            <a:pPr lvl="0">
              <a:defRPr sz="1800"/>
            </a:pPr>
            <a:r>
              <a:rPr sz="3600">
                <a:solidFill>
                  <a:srgbClr val="FFFFFF"/>
                </a:solidFill>
                <a:latin typeface="ヒラギノ角ゴ ProN W6"/>
                <a:ea typeface="ヒラギノ角ゴ ProN W6"/>
                <a:cs typeface="ヒラギノ角ゴ ProN W6"/>
                <a:sym typeface="ヒラギノ角ゴ ProN W6"/>
              </a:rPr>
              <a:t>サポ</a:t>
            </a:r>
          </a:p>
          <a:p>
            <a:pPr lvl="0">
              <a:defRPr sz="1800"/>
            </a:pPr>
            <a:r>
              <a:rPr sz="3600">
                <a:solidFill>
                  <a:srgbClr val="FFFFFF"/>
                </a:solidFill>
                <a:latin typeface="ヒラギノ角ゴ ProN W6"/>
                <a:ea typeface="ヒラギノ角ゴ ProN W6"/>
                <a:cs typeface="ヒラギノ角ゴ ProN W6"/>
                <a:sym typeface="ヒラギノ角ゴ ProN W6"/>
              </a:rPr>
              <a:t>ート</a:t>
            </a:r>
          </a:p>
        </p:txBody>
      </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ae3dee9d14061db7bcb981c4edcc0cb_l.jpg"/>
          <p:cNvPicPr/>
          <p:nvPr/>
        </p:nvPicPr>
        <p:blipFill>
          <a:blip r:embed="rId2">
            <a:extLst/>
          </a:blip>
          <a:stretch>
            <a:fillRect/>
          </a:stretch>
        </p:blipFill>
        <p:spPr>
          <a:xfrm>
            <a:off x="-9618" y="-433411"/>
            <a:ext cx="15928688" cy="10620422"/>
          </a:xfrm>
          <a:prstGeom prst="rect">
            <a:avLst/>
          </a:prstGeom>
          <a:ln w="12700">
            <a:miter lim="400000"/>
          </a:ln>
        </p:spPr>
      </p:pic>
      <p:sp>
        <p:nvSpPr>
          <p:cNvPr id="311" name="Shape 311"/>
          <p:cNvSpPr/>
          <p:nvPr/>
        </p:nvSpPr>
        <p:spPr>
          <a:xfrm>
            <a:off x="365418" y="822816"/>
            <a:ext cx="6449029" cy="1904086"/>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9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9000">
                <a:solidFill>
                  <a:srgbClr val="FFFFFF"/>
                </a:solidFill>
              </a:rPr>
              <a:t>スーツ割引</a:t>
            </a:r>
          </a:p>
        </p:txBody>
      </p:sp>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aoyama.gif"/>
          <p:cNvPicPr/>
          <p:nvPr/>
        </p:nvPicPr>
        <p:blipFill>
          <a:blip r:embed="rId3">
            <a:extLst/>
          </a:blip>
          <a:stretch>
            <a:fillRect/>
          </a:stretch>
        </p:blipFill>
        <p:spPr>
          <a:xfrm>
            <a:off x="3187700" y="1553115"/>
            <a:ext cx="6629400" cy="3073401"/>
          </a:xfrm>
          <a:prstGeom prst="rect">
            <a:avLst/>
          </a:prstGeom>
          <a:ln w="12700">
            <a:miter lim="400000"/>
          </a:ln>
        </p:spPr>
      </p:pic>
      <p:sp>
        <p:nvSpPr>
          <p:cNvPr id="314" name="Shape 314"/>
          <p:cNvSpPr/>
          <p:nvPr/>
        </p:nvSpPr>
        <p:spPr>
          <a:xfrm>
            <a:off x="3392470" y="5012040"/>
            <a:ext cx="6219860" cy="1238047"/>
          </a:xfrm>
          <a:prstGeom prst="rect">
            <a:avLst/>
          </a:prstGeom>
          <a:blipFill>
            <a:blip r:embed="rId4"/>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8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5800">
                <a:solidFill>
                  <a:srgbClr val="FFFFFF"/>
                </a:solidFill>
              </a:rPr>
              <a:t>はるやま</a:t>
            </a:r>
          </a:p>
        </p:txBody>
      </p:sp>
      <p:sp>
        <p:nvSpPr>
          <p:cNvPr id="315" name="Shape 315"/>
          <p:cNvSpPr/>
          <p:nvPr/>
        </p:nvSpPr>
        <p:spPr>
          <a:xfrm>
            <a:off x="3392470" y="175074"/>
            <a:ext cx="6219860" cy="1238047"/>
          </a:xfrm>
          <a:prstGeom prst="rect">
            <a:avLst/>
          </a:prstGeom>
          <a:solidFill>
            <a:srgbClr val="EC5D57"/>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sz="58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5800">
                <a:solidFill>
                  <a:srgbClr val="FFFFFF"/>
                </a:solidFill>
              </a:rPr>
              <a:t>洋服の青山</a:t>
            </a:r>
          </a:p>
        </p:txBody>
      </p:sp>
      <p:pic>
        <p:nvPicPr>
          <p:cNvPr id="316" name="haruyama (1).gif"/>
          <p:cNvPicPr/>
          <p:nvPr/>
        </p:nvPicPr>
        <p:blipFill>
          <a:blip r:embed="rId5">
            <a:extLst/>
          </a:blip>
          <a:stretch>
            <a:fillRect/>
          </a:stretch>
        </p:blipFill>
        <p:spPr>
          <a:xfrm>
            <a:off x="3181350" y="6431681"/>
            <a:ext cx="6642100" cy="3086101"/>
          </a:xfrm>
          <a:prstGeom prst="rect">
            <a:avLst/>
          </a:prstGeom>
          <a:ln w="12700">
            <a:miter lim="400000"/>
          </a:ln>
        </p:spPr>
      </p:pic>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p:nvPr/>
        </p:nvSpPr>
        <p:spPr>
          <a:xfrm>
            <a:off x="6639159" y="1412350"/>
            <a:ext cx="6039904" cy="7678402"/>
          </a:xfrm>
          <a:prstGeom prst="rect">
            <a:avLst/>
          </a:prstGeom>
          <a:solidFill>
            <a:srgbClr val="A6AAA9"/>
          </a:solidFill>
          <a:ln w="12700">
            <a:miter lim="400000"/>
          </a:ln>
        </p:spPr>
        <p:txBody>
          <a:bodyPr lIns="0" tIns="0" rIns="0" bIns="0" anchor="ctr"/>
          <a:lstStyle/>
          <a:p>
            <a:pPr lvl="0">
              <a:defRPr sz="2400">
                <a:solidFill>
                  <a:srgbClr val="FFFFFF"/>
                </a:solidFill>
              </a:defRPr>
            </a:pPr>
            <a:endParaRPr/>
          </a:p>
        </p:txBody>
      </p:sp>
      <p:grpSp>
        <p:nvGrpSpPr>
          <p:cNvPr id="323" name="Group 323"/>
          <p:cNvGrpSpPr/>
          <p:nvPr/>
        </p:nvGrpSpPr>
        <p:grpSpPr>
          <a:xfrm>
            <a:off x="1557226" y="2197903"/>
            <a:ext cx="2517759" cy="1512851"/>
            <a:chOff x="0" y="0"/>
            <a:chExt cx="2517757" cy="1512850"/>
          </a:xfrm>
        </p:grpSpPr>
        <p:sp>
          <p:nvSpPr>
            <p:cNvPr id="321" name="Shape 321"/>
            <p:cNvSpPr/>
            <p:nvPr/>
          </p:nvSpPr>
          <p:spPr>
            <a:xfrm>
              <a:off x="0" y="0"/>
              <a:ext cx="2517758" cy="1512851"/>
            </a:xfrm>
            <a:prstGeom prst="rightArrow">
              <a:avLst>
                <a:gd name="adj1" fmla="val 62329"/>
                <a:gd name="adj2" fmla="val 53726"/>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322" name="Shape 322"/>
            <p:cNvSpPr/>
            <p:nvPr/>
          </p:nvSpPr>
          <p:spPr>
            <a:xfrm>
              <a:off x="413388" y="515125"/>
              <a:ext cx="1257301"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引越し</a:t>
              </a:r>
            </a:p>
          </p:txBody>
        </p:sp>
      </p:grpSp>
      <p:grpSp>
        <p:nvGrpSpPr>
          <p:cNvPr id="326" name="Group 326"/>
          <p:cNvGrpSpPr/>
          <p:nvPr/>
        </p:nvGrpSpPr>
        <p:grpSpPr>
          <a:xfrm>
            <a:off x="6654362" y="2197903"/>
            <a:ext cx="3140965" cy="1474239"/>
            <a:chOff x="0" y="0"/>
            <a:chExt cx="3140964" cy="1474238"/>
          </a:xfrm>
        </p:grpSpPr>
        <p:sp>
          <p:nvSpPr>
            <p:cNvPr id="324" name="Shape 324"/>
            <p:cNvSpPr/>
            <p:nvPr/>
          </p:nvSpPr>
          <p:spPr>
            <a:xfrm>
              <a:off x="0" y="0"/>
              <a:ext cx="3140965" cy="1474239"/>
            </a:xfrm>
            <a:prstGeom prst="rightArrow">
              <a:avLst>
                <a:gd name="adj1" fmla="val 62329"/>
                <a:gd name="adj2" fmla="val 55134"/>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325" name="Shape 325"/>
            <p:cNvSpPr/>
            <p:nvPr/>
          </p:nvSpPr>
          <p:spPr>
            <a:xfrm>
              <a:off x="160847" y="495819"/>
              <a:ext cx="240030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履修登録期間</a:t>
              </a:r>
            </a:p>
          </p:txBody>
        </p:sp>
      </p:grpSp>
      <p:grpSp>
        <p:nvGrpSpPr>
          <p:cNvPr id="329" name="Group 329"/>
          <p:cNvGrpSpPr/>
          <p:nvPr/>
        </p:nvGrpSpPr>
        <p:grpSpPr>
          <a:xfrm>
            <a:off x="7710971" y="3502388"/>
            <a:ext cx="4981203" cy="1625601"/>
            <a:chOff x="0" y="0"/>
            <a:chExt cx="4981202" cy="1625599"/>
          </a:xfrm>
        </p:grpSpPr>
        <p:sp>
          <p:nvSpPr>
            <p:cNvPr id="327" name="Shape 327"/>
            <p:cNvSpPr/>
            <p:nvPr/>
          </p:nvSpPr>
          <p:spPr>
            <a:xfrm>
              <a:off x="0" y="0"/>
              <a:ext cx="4981203" cy="1625600"/>
            </a:xfrm>
            <a:prstGeom prst="rightArrow">
              <a:avLst>
                <a:gd name="adj1" fmla="val 58007"/>
                <a:gd name="adj2" fmla="val 50000"/>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328" name="Shape 328"/>
            <p:cNvSpPr/>
            <p:nvPr/>
          </p:nvSpPr>
          <p:spPr>
            <a:xfrm>
              <a:off x="376414" y="571499"/>
              <a:ext cx="3140965"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4/8から授業開始</a:t>
              </a:r>
            </a:p>
          </p:txBody>
        </p:sp>
      </p:grpSp>
      <p:grpSp>
        <p:nvGrpSpPr>
          <p:cNvPr id="332" name="Group 332"/>
          <p:cNvGrpSpPr/>
          <p:nvPr/>
        </p:nvGrpSpPr>
        <p:grpSpPr>
          <a:xfrm>
            <a:off x="4409573" y="2300022"/>
            <a:ext cx="1898586" cy="1270001"/>
            <a:chOff x="0" y="0"/>
            <a:chExt cx="1898585" cy="1270000"/>
          </a:xfrm>
        </p:grpSpPr>
        <p:sp>
          <p:nvSpPr>
            <p:cNvPr id="330" name="Shape 330"/>
            <p:cNvSpPr/>
            <p:nvPr/>
          </p:nvSpPr>
          <p:spPr>
            <a:xfrm>
              <a:off x="0" y="0"/>
              <a:ext cx="1898586" cy="1270000"/>
            </a:xfrm>
            <a:prstGeom prst="roundRect">
              <a:avLst>
                <a:gd name="adj" fmla="val 15000"/>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331" name="Shape 331"/>
            <p:cNvSpPr/>
            <p:nvPr/>
          </p:nvSpPr>
          <p:spPr>
            <a:xfrm>
              <a:off x="326450" y="393700"/>
              <a:ext cx="1257301"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入学式</a:t>
              </a:r>
            </a:p>
          </p:txBody>
        </p:sp>
      </p:grpSp>
      <p:grpSp>
        <p:nvGrpSpPr>
          <p:cNvPr id="336" name="Group 336"/>
          <p:cNvGrpSpPr/>
          <p:nvPr/>
        </p:nvGrpSpPr>
        <p:grpSpPr>
          <a:xfrm>
            <a:off x="1557226" y="6420987"/>
            <a:ext cx="2517759" cy="2024461"/>
            <a:chOff x="0" y="0"/>
            <a:chExt cx="2517757" cy="2024459"/>
          </a:xfrm>
        </p:grpSpPr>
        <p:sp>
          <p:nvSpPr>
            <p:cNvPr id="333" name="Shape 333"/>
            <p:cNvSpPr/>
            <p:nvPr/>
          </p:nvSpPr>
          <p:spPr>
            <a:xfrm>
              <a:off x="0" y="0"/>
              <a:ext cx="2517758" cy="2024460"/>
            </a:xfrm>
            <a:prstGeom prst="roundRect">
              <a:avLst>
                <a:gd name="adj" fmla="val 11170"/>
              </a:avLst>
            </a:prstGeom>
            <a:blipFill rotWithShape="1">
              <a:blip r:embed="rId4"/>
              <a:srcRect/>
              <a:tile tx="0" ty="0" sx="100000" sy="100000" flip="none" algn="tl"/>
            </a:blip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334" name="Shape 334"/>
            <p:cNvSpPr/>
            <p:nvPr/>
          </p:nvSpPr>
          <p:spPr>
            <a:xfrm>
              <a:off x="249228" y="423727"/>
              <a:ext cx="201930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住まい探し</a:t>
              </a:r>
            </a:p>
          </p:txBody>
        </p:sp>
        <p:sp>
          <p:nvSpPr>
            <p:cNvPr id="335" name="Shape 335"/>
            <p:cNvSpPr/>
            <p:nvPr/>
          </p:nvSpPr>
          <p:spPr>
            <a:xfrm>
              <a:off x="245640" y="1061319"/>
              <a:ext cx="2019301"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新生活用品</a:t>
              </a:r>
            </a:p>
          </p:txBody>
        </p:sp>
      </p:grpSp>
      <p:grpSp>
        <p:nvGrpSpPr>
          <p:cNvPr id="339" name="Group 339"/>
          <p:cNvGrpSpPr/>
          <p:nvPr/>
        </p:nvGrpSpPr>
        <p:grpSpPr>
          <a:xfrm>
            <a:off x="4380150" y="6420987"/>
            <a:ext cx="1953845" cy="2024461"/>
            <a:chOff x="0" y="0"/>
            <a:chExt cx="1953843" cy="2024459"/>
          </a:xfrm>
        </p:grpSpPr>
        <p:sp>
          <p:nvSpPr>
            <p:cNvPr id="337" name="Shape 337"/>
            <p:cNvSpPr/>
            <p:nvPr/>
          </p:nvSpPr>
          <p:spPr>
            <a:xfrm>
              <a:off x="0" y="0"/>
              <a:ext cx="1953844" cy="2024460"/>
            </a:xfrm>
            <a:prstGeom prst="roundRect">
              <a:avLst>
                <a:gd name="adj" fmla="val 11574"/>
              </a:avLst>
            </a:prstGeom>
            <a:blipFill rotWithShape="1">
              <a:blip r:embed="rId4"/>
              <a:srcRect/>
              <a:tile tx="0" ty="0" sx="100000" sy="100000" flip="none" algn="tl"/>
            </a:blip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338" name="Shape 338"/>
            <p:cNvSpPr/>
            <p:nvPr/>
          </p:nvSpPr>
          <p:spPr>
            <a:xfrm>
              <a:off x="296265" y="199429"/>
              <a:ext cx="1361314" cy="162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pPr>
              <a:r>
                <a:rPr sz="3000">
                  <a:solidFill>
                    <a:srgbClr val="FFFFFF"/>
                  </a:solidFill>
                  <a:latin typeface="ヒラギノ角ゴ ProN W6"/>
                  <a:ea typeface="ヒラギノ角ゴ ProN W6"/>
                  <a:cs typeface="ヒラギノ角ゴ ProN W6"/>
                  <a:sym typeface="ヒラギノ角ゴ ProN W6"/>
                </a:rPr>
                <a:t>スーツ</a:t>
              </a:r>
            </a:p>
            <a:p>
              <a:pPr lvl="0">
                <a:defRPr sz="1800"/>
              </a:pPr>
              <a:r>
                <a:rPr sz="3000">
                  <a:solidFill>
                    <a:srgbClr val="FFFFFF"/>
                  </a:solidFill>
                  <a:latin typeface="ヒラギノ角ゴ ProN W6"/>
                  <a:ea typeface="ヒラギノ角ゴ ProN W6"/>
                  <a:cs typeface="ヒラギノ角ゴ ProN W6"/>
                  <a:sym typeface="ヒラギノ角ゴ ProN W6"/>
                </a:rPr>
                <a:t>購入</a:t>
              </a:r>
            </a:p>
            <a:p>
              <a:pPr lvl="0">
                <a:defRPr sz="1800"/>
              </a:pPr>
              <a:r>
                <a:rPr sz="3000">
                  <a:solidFill>
                    <a:srgbClr val="FFFFFF"/>
                  </a:solidFill>
                  <a:latin typeface="ヒラギノ角ゴ ProN W6"/>
                  <a:ea typeface="ヒラギノ角ゴ ProN W6"/>
                  <a:cs typeface="ヒラギノ角ゴ ProN W6"/>
                  <a:sym typeface="ヒラギノ角ゴ ProN W6"/>
                </a:rPr>
                <a:t>割引</a:t>
              </a:r>
            </a:p>
          </p:txBody>
        </p:sp>
      </p:grpSp>
      <p:sp>
        <p:nvSpPr>
          <p:cNvPr id="340" name="Shape 340"/>
          <p:cNvSpPr/>
          <p:nvPr/>
        </p:nvSpPr>
        <p:spPr>
          <a:xfrm>
            <a:off x="6891976" y="6420987"/>
            <a:ext cx="5684274" cy="2024461"/>
          </a:xfrm>
          <a:prstGeom prst="roundRect">
            <a:avLst>
              <a:gd name="adj" fmla="val 11170"/>
            </a:avLst>
          </a:prstGeom>
          <a:blipFill>
            <a:blip r:embed="rId4"/>
          </a:blipFill>
          <a:ln w="12700">
            <a:miter lim="400000"/>
          </a:ln>
          <a:effectLst>
            <a:outerShdw blurRad="50800" dist="12700" rotWithShape="0">
              <a:srgbClr val="000000">
                <a:alpha val="50000"/>
              </a:srgbClr>
            </a:outerShdw>
          </a:effectLst>
        </p:spPr>
        <p:txBody>
          <a:bodyPr lIns="0" tIns="0" rIns="0" bIns="0" anchor="ctr"/>
          <a:lstStyle/>
          <a:p>
            <a:pPr lvl="0">
              <a:defRPr sz="2400">
                <a:solidFill>
                  <a:srgbClr val="FFFFFF"/>
                </a:solidFill>
              </a:defRPr>
            </a:pPr>
            <a:endParaRPr/>
          </a:p>
        </p:txBody>
      </p:sp>
      <p:sp>
        <p:nvSpPr>
          <p:cNvPr id="341" name="Shape 341"/>
          <p:cNvSpPr/>
          <p:nvPr/>
        </p:nvSpPr>
        <p:spPr>
          <a:xfrm>
            <a:off x="7392854" y="6623839"/>
            <a:ext cx="468630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履修登録に必要なパソコン</a:t>
            </a:r>
          </a:p>
        </p:txBody>
      </p:sp>
      <p:sp>
        <p:nvSpPr>
          <p:cNvPr id="342" name="Shape 342"/>
          <p:cNvSpPr/>
          <p:nvPr/>
        </p:nvSpPr>
        <p:spPr>
          <a:xfrm>
            <a:off x="7389069" y="7251996"/>
            <a:ext cx="468630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教科書販売・事前チャージ</a:t>
            </a:r>
          </a:p>
        </p:txBody>
      </p:sp>
      <p:sp>
        <p:nvSpPr>
          <p:cNvPr id="343" name="Shape 343"/>
          <p:cNvSpPr/>
          <p:nvPr/>
        </p:nvSpPr>
        <p:spPr>
          <a:xfrm>
            <a:off x="1661669" y="720080"/>
            <a:ext cx="2321688"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4/1 - 4/2</a:t>
            </a:r>
          </a:p>
        </p:txBody>
      </p:sp>
      <p:sp>
        <p:nvSpPr>
          <p:cNvPr id="344" name="Shape 344"/>
          <p:cNvSpPr/>
          <p:nvPr/>
        </p:nvSpPr>
        <p:spPr>
          <a:xfrm>
            <a:off x="4875469" y="720080"/>
            <a:ext cx="978409"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4/3</a:t>
            </a:r>
          </a:p>
        </p:txBody>
      </p:sp>
      <p:sp>
        <p:nvSpPr>
          <p:cNvPr id="345" name="Shape 345"/>
          <p:cNvSpPr/>
          <p:nvPr/>
        </p:nvSpPr>
        <p:spPr>
          <a:xfrm>
            <a:off x="6521195" y="720080"/>
            <a:ext cx="2638172"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4/3 - 4/11</a:t>
            </a:r>
          </a:p>
        </p:txBody>
      </p:sp>
      <p:grpSp>
        <p:nvGrpSpPr>
          <p:cNvPr id="349" name="Group 349"/>
          <p:cNvGrpSpPr/>
          <p:nvPr/>
        </p:nvGrpSpPr>
        <p:grpSpPr>
          <a:xfrm>
            <a:off x="1539954" y="1423335"/>
            <a:ext cx="11169492" cy="7656433"/>
            <a:chOff x="0" y="0"/>
            <a:chExt cx="11169490" cy="7656431"/>
          </a:xfrm>
        </p:grpSpPr>
        <p:sp>
          <p:nvSpPr>
            <p:cNvPr id="346" name="Shape 346"/>
            <p:cNvSpPr/>
            <p:nvPr/>
          </p:nvSpPr>
          <p:spPr>
            <a:xfrm>
              <a:off x="0" y="0"/>
              <a:ext cx="11169491" cy="7656432"/>
            </a:xfrm>
            <a:prstGeom prst="rect">
              <a:avLst/>
            </a:prstGeom>
            <a:noFill/>
            <a:ln w="50800" cap="flat">
              <a:solidFill>
                <a:srgbClr val="85888D"/>
              </a:solidFill>
              <a:prstDash val="solid"/>
              <a:miter lim="400000"/>
            </a:ln>
            <a:effectLst/>
          </p:spPr>
          <p:txBody>
            <a:bodyPr wrap="square" lIns="0" tIns="0" rIns="0" bIns="0" numCol="1" anchor="ctr">
              <a:noAutofit/>
            </a:bodyPr>
            <a:lstStyle/>
            <a:p>
              <a:pPr lvl="0">
                <a:defRPr sz="2400"/>
              </a:pPr>
              <a:endParaRPr/>
            </a:p>
          </p:txBody>
        </p:sp>
        <p:sp>
          <p:nvSpPr>
            <p:cNvPr id="347" name="Shape 347"/>
            <p:cNvSpPr/>
            <p:nvPr/>
          </p:nvSpPr>
          <p:spPr>
            <a:xfrm flipV="1">
              <a:off x="2690648" y="40721"/>
              <a:ext cx="1" cy="7574988"/>
            </a:xfrm>
            <a:prstGeom prst="line">
              <a:avLst/>
            </a:prstGeom>
            <a:noFill/>
            <a:ln w="38100" cap="rnd">
              <a:solidFill>
                <a:srgbClr val="53585F"/>
              </a:solidFill>
              <a:custDash>
                <a:ds d="100000" sp="200000"/>
              </a:custDash>
              <a:miter lim="400000"/>
            </a:ln>
            <a:effectLst/>
          </p:spPr>
          <p:txBody>
            <a:bodyPr wrap="square" lIns="0" tIns="0" rIns="0" bIns="0" numCol="1" anchor="ctr">
              <a:noAutofit/>
            </a:bodyPr>
            <a:lstStyle/>
            <a:p>
              <a:pPr lvl="0">
                <a:defRPr sz="2400"/>
              </a:pPr>
              <a:endParaRPr/>
            </a:p>
          </p:txBody>
        </p:sp>
        <p:sp>
          <p:nvSpPr>
            <p:cNvPr id="348" name="Shape 348"/>
            <p:cNvSpPr/>
            <p:nvPr/>
          </p:nvSpPr>
          <p:spPr>
            <a:xfrm flipV="1">
              <a:off x="4971398" y="40722"/>
              <a:ext cx="1" cy="7574988"/>
            </a:xfrm>
            <a:prstGeom prst="line">
              <a:avLst/>
            </a:prstGeom>
            <a:noFill/>
            <a:ln w="38100" cap="rnd">
              <a:solidFill>
                <a:srgbClr val="53585F"/>
              </a:solidFill>
              <a:custDash>
                <a:ds d="100000" sp="200000"/>
              </a:custDash>
              <a:miter lim="400000"/>
            </a:ln>
            <a:effectLst/>
          </p:spPr>
          <p:txBody>
            <a:bodyPr wrap="square" lIns="0" tIns="0" rIns="0" bIns="0" numCol="1" anchor="ctr">
              <a:noAutofit/>
            </a:bodyPr>
            <a:lstStyle/>
            <a:p>
              <a:pPr lvl="0">
                <a:defRPr sz="2400"/>
              </a:pPr>
              <a:endParaRPr/>
            </a:p>
          </p:txBody>
        </p:sp>
      </p:grpSp>
      <p:sp>
        <p:nvSpPr>
          <p:cNvPr id="350" name="Shape 350"/>
          <p:cNvSpPr/>
          <p:nvPr/>
        </p:nvSpPr>
        <p:spPr>
          <a:xfrm>
            <a:off x="169199" y="1423335"/>
            <a:ext cx="1270001" cy="3143871"/>
          </a:xfrm>
          <a:prstGeom prst="roundRect">
            <a:avLst>
              <a:gd name="adj" fmla="val 15000"/>
            </a:avLst>
          </a:prstGeom>
          <a:blipFill>
            <a:blip r:embed="rId2"/>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351" name="Shape 351"/>
          <p:cNvSpPr/>
          <p:nvPr/>
        </p:nvSpPr>
        <p:spPr>
          <a:xfrm>
            <a:off x="213725" y="2372970"/>
            <a:ext cx="1180949"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大学</a:t>
            </a:r>
          </a:p>
          <a:p>
            <a:pPr lvl="0">
              <a:defRPr sz="1800"/>
            </a:pPr>
            <a:r>
              <a:rPr sz="3600">
                <a:solidFill>
                  <a:srgbClr val="FFFFFF"/>
                </a:solidFill>
                <a:latin typeface="ヒラギノ角ゴ ProN W6"/>
                <a:ea typeface="ヒラギノ角ゴ ProN W6"/>
                <a:cs typeface="ヒラギノ角ゴ ProN W6"/>
                <a:sym typeface="ヒラギノ角ゴ ProN W6"/>
              </a:rPr>
              <a:t>生活</a:t>
            </a:r>
          </a:p>
        </p:txBody>
      </p:sp>
      <p:sp>
        <p:nvSpPr>
          <p:cNvPr id="352" name="Shape 352"/>
          <p:cNvSpPr/>
          <p:nvPr/>
        </p:nvSpPr>
        <p:spPr>
          <a:xfrm>
            <a:off x="169199" y="5840858"/>
            <a:ext cx="1270001" cy="3184719"/>
          </a:xfrm>
          <a:prstGeom prst="roundRect">
            <a:avLst>
              <a:gd name="adj" fmla="val 15000"/>
            </a:avLst>
          </a:prstGeom>
          <a:blipFill>
            <a:blip r:embed="rId4"/>
          </a:blipFill>
          <a:ln w="12700">
            <a:miter lim="400000"/>
          </a:ln>
          <a:effectLst>
            <a:outerShdw blurRad="50800" dist="12700" rotWithShape="0">
              <a:srgbClr val="000000">
                <a:alpha val="50000"/>
              </a:srgbClr>
            </a:outerShdw>
          </a:effectLst>
        </p:spPr>
        <p:txBody>
          <a:bodyPr lIns="0" tIns="0" rIns="0" bIns="0" anchor="ctr"/>
          <a:lstStyle/>
          <a:p>
            <a:pPr lvl="0">
              <a:defRPr sz="2400">
                <a:solidFill>
                  <a:srgbClr val="FFFFFF"/>
                </a:solidFill>
              </a:defRPr>
            </a:pPr>
            <a:endParaRPr/>
          </a:p>
        </p:txBody>
      </p:sp>
      <p:sp>
        <p:nvSpPr>
          <p:cNvPr id="353" name="Shape 353"/>
          <p:cNvSpPr/>
          <p:nvPr/>
        </p:nvSpPr>
        <p:spPr>
          <a:xfrm>
            <a:off x="213725" y="6468017"/>
            <a:ext cx="1180949"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生協</a:t>
            </a:r>
          </a:p>
          <a:p>
            <a:pPr lvl="0">
              <a:defRPr sz="1800"/>
            </a:pPr>
            <a:r>
              <a:rPr sz="3600">
                <a:solidFill>
                  <a:srgbClr val="FFFFFF"/>
                </a:solidFill>
                <a:latin typeface="ヒラギノ角ゴ ProN W6"/>
                <a:ea typeface="ヒラギノ角ゴ ProN W6"/>
                <a:cs typeface="ヒラギノ角ゴ ProN W6"/>
                <a:sym typeface="ヒラギノ角ゴ ProN W6"/>
              </a:rPr>
              <a:t>サポ</a:t>
            </a:r>
          </a:p>
          <a:p>
            <a:pPr lvl="0">
              <a:defRPr sz="1800"/>
            </a:pPr>
            <a:r>
              <a:rPr sz="3600">
                <a:solidFill>
                  <a:srgbClr val="FFFFFF"/>
                </a:solidFill>
                <a:latin typeface="ヒラギノ角ゴ ProN W6"/>
                <a:ea typeface="ヒラギノ角ゴ ProN W6"/>
                <a:cs typeface="ヒラギノ角ゴ ProN W6"/>
                <a:sym typeface="ヒラギノ角ゴ ProN W6"/>
              </a:rPr>
              <a:t>ート</a:t>
            </a:r>
          </a:p>
        </p:txBody>
      </p:sp>
      <p:sp>
        <p:nvSpPr>
          <p:cNvPr id="354" name="Shape 354"/>
          <p:cNvSpPr/>
          <p:nvPr/>
        </p:nvSpPr>
        <p:spPr>
          <a:xfrm>
            <a:off x="7392854" y="7874416"/>
            <a:ext cx="46748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毎日利用する学食・ミール</a:t>
            </a:r>
          </a:p>
        </p:txBody>
      </p:sp>
    </p:spTree>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スクリーンショット 2015-01-27 15.31.09.png"/>
          <p:cNvPicPr/>
          <p:nvPr/>
        </p:nvPicPr>
        <p:blipFill>
          <a:blip r:embed="rId2">
            <a:extLst/>
          </a:blip>
          <a:stretch>
            <a:fillRect/>
          </a:stretch>
        </p:blipFill>
        <p:spPr>
          <a:xfrm>
            <a:off x="8995" y="-186585"/>
            <a:ext cx="12986810" cy="10921040"/>
          </a:xfrm>
          <a:prstGeom prst="rect">
            <a:avLst/>
          </a:prstGeom>
          <a:ln w="12700">
            <a:miter lim="400000"/>
          </a:ln>
        </p:spPr>
      </p:pic>
      <p:sp>
        <p:nvSpPr>
          <p:cNvPr id="357" name="Shape 357"/>
          <p:cNvSpPr/>
          <p:nvPr/>
        </p:nvSpPr>
        <p:spPr>
          <a:xfrm>
            <a:off x="8451067" y="-120817"/>
            <a:ext cx="1438833" cy="1299913"/>
          </a:xfrm>
          <a:custGeom>
            <a:avLst/>
            <a:gdLst/>
            <a:ahLst/>
            <a:cxnLst>
              <a:cxn ang="0">
                <a:pos x="wd2" y="hd2"/>
              </a:cxn>
              <a:cxn ang="5400000">
                <a:pos x="wd2" y="hd2"/>
              </a:cxn>
              <a:cxn ang="10800000">
                <a:pos x="wd2" y="hd2"/>
              </a:cxn>
              <a:cxn ang="16200000">
                <a:pos x="wd2" y="hd2"/>
              </a:cxn>
            </a:cxnLst>
            <a:rect l="0" t="0" r="r" b="b"/>
            <a:pathLst>
              <a:path w="21600" h="21600" extrusionOk="0">
                <a:moveTo>
                  <a:pt x="10978" y="14254"/>
                </a:moveTo>
                <a:lnTo>
                  <a:pt x="10978" y="21600"/>
                </a:lnTo>
                <a:lnTo>
                  <a:pt x="0" y="10800"/>
                </a:lnTo>
                <a:lnTo>
                  <a:pt x="10978" y="0"/>
                </a:lnTo>
                <a:lnTo>
                  <a:pt x="10978" y="7346"/>
                </a:lnTo>
                <a:lnTo>
                  <a:pt x="21600" y="7346"/>
                </a:lnTo>
                <a:lnTo>
                  <a:pt x="21600" y="14254"/>
                </a:lnTo>
                <a:close/>
              </a:path>
            </a:pathLst>
          </a:cu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lvl="0">
              <a:defRPr sz="3300">
                <a:solidFill>
                  <a:srgbClr val="FFFFFF"/>
                </a:solidFill>
              </a:defRPr>
            </a:pPr>
            <a:endParaRPr/>
          </a:p>
        </p:txBody>
      </p:sp>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スクリーンショット 2015-02-12 20.51.54.png"/>
          <p:cNvPicPr/>
          <p:nvPr/>
        </p:nvPicPr>
        <p:blipFill>
          <a:blip r:embed="rId3">
            <a:extLst/>
          </a:blip>
          <a:stretch>
            <a:fillRect/>
          </a:stretch>
        </p:blipFill>
        <p:spPr>
          <a:xfrm>
            <a:off x="-7588840" y="4582919"/>
            <a:ext cx="27226845" cy="4082589"/>
          </a:xfrm>
          <a:prstGeom prst="rect">
            <a:avLst/>
          </a:prstGeom>
          <a:ln w="12700">
            <a:miter lim="400000"/>
          </a:ln>
        </p:spPr>
      </p:pic>
      <p:sp>
        <p:nvSpPr>
          <p:cNvPr id="360" name="Shape 360"/>
          <p:cNvSpPr/>
          <p:nvPr/>
        </p:nvSpPr>
        <p:spPr>
          <a:xfrm>
            <a:off x="354594" y="1253602"/>
            <a:ext cx="8041483" cy="4220370"/>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cubicBezTo>
                  <a:pt x="1612" y="0"/>
                  <a:pt x="0" y="3071"/>
                  <a:pt x="0" y="6859"/>
                </a:cubicBezTo>
                <a:lnTo>
                  <a:pt x="0" y="7288"/>
                </a:lnTo>
                <a:cubicBezTo>
                  <a:pt x="0" y="11076"/>
                  <a:pt x="1612" y="14145"/>
                  <a:pt x="3600" y="14145"/>
                </a:cubicBezTo>
                <a:lnTo>
                  <a:pt x="7730" y="14145"/>
                </a:lnTo>
                <a:lnTo>
                  <a:pt x="8404" y="21600"/>
                </a:lnTo>
                <a:lnTo>
                  <a:pt x="9077" y="14145"/>
                </a:lnTo>
                <a:lnTo>
                  <a:pt x="18001" y="14145"/>
                </a:lnTo>
                <a:cubicBezTo>
                  <a:pt x="19989" y="14145"/>
                  <a:pt x="21600" y="11076"/>
                  <a:pt x="21600" y="7288"/>
                </a:cubicBezTo>
                <a:lnTo>
                  <a:pt x="21600" y="6859"/>
                </a:lnTo>
                <a:cubicBezTo>
                  <a:pt x="21600" y="3071"/>
                  <a:pt x="19989" y="0"/>
                  <a:pt x="18001" y="0"/>
                </a:cubicBezTo>
                <a:lnTo>
                  <a:pt x="3600" y="0"/>
                </a:lnTo>
                <a:close/>
              </a:path>
            </a:pathLst>
          </a:custGeom>
          <a:ln w="25400">
            <a:solidFill>
              <a:srgbClr val="85888D"/>
            </a:solidFill>
            <a:miter lim="400000"/>
          </a:ln>
        </p:spPr>
        <p:txBody>
          <a:bodyPr lIns="50800" tIns="50800" rIns="50800" bIns="50800" anchor="ctr"/>
          <a:lstStyle/>
          <a:p>
            <a:pPr lvl="0">
              <a:defRPr sz="2400"/>
            </a:pPr>
            <a:endParaRPr/>
          </a:p>
        </p:txBody>
      </p:sp>
      <p:sp>
        <p:nvSpPr>
          <p:cNvPr id="361" name="Shape 361"/>
          <p:cNvSpPr/>
          <p:nvPr/>
        </p:nvSpPr>
        <p:spPr>
          <a:xfrm>
            <a:off x="709701" y="1971854"/>
            <a:ext cx="7713193" cy="13525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3900">
                <a:latin typeface="ヒラギノ角ゴ ProN W6"/>
                <a:ea typeface="ヒラギノ角ゴ ProN W6"/>
                <a:cs typeface="ヒラギノ角ゴ ProN W6"/>
                <a:sym typeface="ヒラギノ角ゴ ProN W6"/>
              </a:rPr>
              <a:t>ここにIDとパスワードを入力して</a:t>
            </a:r>
          </a:p>
          <a:p>
            <a:pPr lvl="0" algn="l">
              <a:defRPr sz="1800"/>
            </a:pPr>
            <a:r>
              <a:rPr sz="3900">
                <a:latin typeface="ヒラギノ角ゴ ProN W6"/>
                <a:ea typeface="ヒラギノ角ゴ ProN W6"/>
                <a:cs typeface="ヒラギノ角ゴ ProN W6"/>
                <a:sym typeface="ヒラギノ角ゴ ProN W6"/>
              </a:rPr>
              <a:t>Myもみじにログイン</a:t>
            </a:r>
          </a:p>
        </p:txBody>
      </p:sp>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asted-image.pdf"/>
          <p:cNvPicPr/>
          <p:nvPr/>
        </p:nvPicPr>
        <p:blipFill>
          <a:blip r:embed="rId2">
            <a:extLst/>
          </a:blip>
          <a:stretch>
            <a:fillRect/>
          </a:stretch>
        </p:blipFill>
        <p:spPr>
          <a:xfrm>
            <a:off x="1020214" y="1334815"/>
            <a:ext cx="10964372" cy="7494635"/>
          </a:xfrm>
          <a:prstGeom prst="rect">
            <a:avLst/>
          </a:prstGeom>
          <a:ln w="12700">
            <a:miter lim="400000"/>
          </a:ln>
        </p:spPr>
      </p:pic>
      <p:sp>
        <p:nvSpPr>
          <p:cNvPr id="49" name="Shape 49"/>
          <p:cNvSpPr/>
          <p:nvPr/>
        </p:nvSpPr>
        <p:spPr>
          <a:xfrm>
            <a:off x="7340133" y="2225227"/>
            <a:ext cx="1516558" cy="1296026"/>
          </a:xfrm>
          <a:prstGeom prst="rect">
            <a:avLst/>
          </a:prstGeom>
          <a:solidFill>
            <a:srgbClr val="70BF41">
              <a:alpha val="50890"/>
            </a:srgbClr>
          </a:solidFill>
          <a:ln w="12700">
            <a:miter lim="400000"/>
          </a:ln>
          <a:effectLst>
            <a:outerShdw blurRad="38100" dist="25400" dir="5400000" rotWithShape="0">
              <a:srgbClr val="000000">
                <a:alpha val="50000"/>
              </a:srgbClr>
            </a:outerShdw>
            <a:reflection stA="50000" endPos="40000" dir="5400000" sy="-100000" algn="bl" rotWithShape="0"/>
          </a:effectLst>
        </p:spPr>
        <p:txBody>
          <a:bodyPr lIns="0" tIns="0" rIns="0" bIns="0" anchor="ctr"/>
          <a:lstStyle/>
          <a:p>
            <a:pPr lvl="0">
              <a:defRPr sz="3300">
                <a:solidFill>
                  <a:srgbClr val="FFFFFF"/>
                </a:solidFill>
              </a:defRPr>
            </a:pPr>
            <a:endParaRPr/>
          </a:p>
        </p:txBody>
      </p:sp>
      <p:sp>
        <p:nvSpPr>
          <p:cNvPr id="50" name="Shape 50"/>
          <p:cNvSpPr/>
          <p:nvPr/>
        </p:nvSpPr>
        <p:spPr>
          <a:xfrm>
            <a:off x="2214140" y="2238239"/>
            <a:ext cx="5037932" cy="1895476"/>
          </a:xfrm>
          <a:custGeom>
            <a:avLst/>
            <a:gdLst/>
            <a:ahLst/>
            <a:cxnLst>
              <a:cxn ang="0">
                <a:pos x="wd2" y="hd2"/>
              </a:cxn>
              <a:cxn ang="5400000">
                <a:pos x="wd2" y="hd2"/>
              </a:cxn>
              <a:cxn ang="10800000">
                <a:pos x="wd2" y="hd2"/>
              </a:cxn>
              <a:cxn ang="16200000">
                <a:pos x="wd2" y="hd2"/>
              </a:cxn>
            </a:cxnLst>
            <a:rect l="0" t="0" r="r" b="b"/>
            <a:pathLst>
              <a:path w="21600" h="21600" extrusionOk="0">
                <a:moveTo>
                  <a:pt x="1288" y="0"/>
                </a:moveTo>
                <a:cubicBezTo>
                  <a:pt x="576" y="0"/>
                  <a:pt x="0" y="1532"/>
                  <a:pt x="0" y="3424"/>
                </a:cubicBezTo>
                <a:lnTo>
                  <a:pt x="0" y="18172"/>
                </a:lnTo>
                <a:cubicBezTo>
                  <a:pt x="0" y="20064"/>
                  <a:pt x="576" y="21600"/>
                  <a:pt x="1288" y="21600"/>
                </a:cubicBezTo>
                <a:lnTo>
                  <a:pt x="13606" y="21600"/>
                </a:lnTo>
                <a:cubicBezTo>
                  <a:pt x="14318" y="21600"/>
                  <a:pt x="14896" y="20064"/>
                  <a:pt x="14896" y="18172"/>
                </a:cubicBezTo>
                <a:lnTo>
                  <a:pt x="14896" y="8105"/>
                </a:lnTo>
                <a:lnTo>
                  <a:pt x="21600" y="6662"/>
                </a:lnTo>
                <a:lnTo>
                  <a:pt x="14896" y="5215"/>
                </a:lnTo>
                <a:lnTo>
                  <a:pt x="14896" y="3424"/>
                </a:lnTo>
                <a:cubicBezTo>
                  <a:pt x="14896" y="1532"/>
                  <a:pt x="14318" y="0"/>
                  <a:pt x="13606" y="0"/>
                </a:cubicBezTo>
                <a:lnTo>
                  <a:pt x="1288" y="0"/>
                </a:lnTo>
                <a:close/>
              </a:path>
            </a:pathLst>
          </a:custGeom>
          <a:solidFill>
            <a:srgbClr val="FFFFFF"/>
          </a:solidFill>
          <a:ln w="63500">
            <a:solidFill>
              <a:srgbClr val="70BF41"/>
            </a:solidFill>
            <a:miter lim="400000"/>
          </a:ln>
        </p:spPr>
        <p:txBody>
          <a:bodyPr lIns="0" tIns="0" rIns="0" bIns="0" anchor="ctr"/>
          <a:lstStyle/>
          <a:p>
            <a:pPr lvl="0">
              <a:defRPr sz="2400"/>
            </a:pPr>
            <a:endParaRPr/>
          </a:p>
        </p:txBody>
      </p:sp>
      <p:sp>
        <p:nvSpPr>
          <p:cNvPr id="51" name="Shape 51"/>
          <p:cNvSpPr/>
          <p:nvPr/>
        </p:nvSpPr>
        <p:spPr>
          <a:xfrm>
            <a:off x="2604455" y="2550977"/>
            <a:ext cx="2660447"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latin typeface="ヒラギノ角ゴ ProN W6"/>
                <a:ea typeface="ヒラギノ角ゴ ProN W6"/>
                <a:cs typeface="ヒラギノ角ゴ ProN W6"/>
                <a:sym typeface="ヒラギノ角ゴ ProN W6"/>
              </a:rPr>
              <a:t>合格発表</a:t>
            </a:r>
          </a:p>
          <a:p>
            <a:pPr lvl="0">
              <a:defRPr sz="1800"/>
            </a:pPr>
            <a:r>
              <a:rPr sz="3600">
                <a:latin typeface="ヒラギノ角ゴ ProN W6"/>
                <a:ea typeface="ヒラギノ角ゴ ProN W6"/>
                <a:cs typeface="ヒラギノ角ゴ ProN W6"/>
                <a:sym typeface="ヒラギノ角ゴ ProN W6"/>
              </a:rPr>
              <a:t>3月6日 (金)</a:t>
            </a:r>
          </a:p>
        </p:txBody>
      </p:sp>
      <p:sp>
        <p:nvSpPr>
          <p:cNvPr id="52" name="Shape 52"/>
          <p:cNvSpPr/>
          <p:nvPr/>
        </p:nvSpPr>
        <p:spPr>
          <a:xfrm>
            <a:off x="7340133" y="7514871"/>
            <a:ext cx="1516558" cy="1296026"/>
          </a:xfrm>
          <a:prstGeom prst="rect">
            <a:avLst/>
          </a:prstGeom>
          <a:solidFill>
            <a:srgbClr val="C82506">
              <a:alpha val="50890"/>
            </a:srgbClr>
          </a:solidFill>
          <a:ln w="12700">
            <a:miter lim="400000"/>
          </a:ln>
          <a:effectLst>
            <a:outerShdw blurRad="38100" dist="25400" dir="5400000" rotWithShape="0">
              <a:srgbClr val="000000">
                <a:alpha val="50000"/>
              </a:srgbClr>
            </a:outerShdw>
            <a:reflection stA="50000" endPos="40000" dir="5400000" sy="-100000" algn="bl" rotWithShape="0"/>
          </a:effectLst>
        </p:spPr>
        <p:txBody>
          <a:bodyPr lIns="0" tIns="0" rIns="0" bIns="0" anchor="ctr"/>
          <a:lstStyle/>
          <a:p>
            <a:pPr lvl="0">
              <a:defRPr sz="3300">
                <a:solidFill>
                  <a:srgbClr val="C82506"/>
                </a:solidFill>
              </a:defRPr>
            </a:pPr>
            <a:endParaRPr/>
          </a:p>
        </p:txBody>
      </p:sp>
      <p:sp>
        <p:nvSpPr>
          <p:cNvPr id="53" name="Shape 53"/>
          <p:cNvSpPr/>
          <p:nvPr/>
        </p:nvSpPr>
        <p:spPr>
          <a:xfrm>
            <a:off x="2214140" y="6501222"/>
            <a:ext cx="4851004" cy="1895476"/>
          </a:xfrm>
          <a:custGeom>
            <a:avLst/>
            <a:gdLst/>
            <a:ahLst/>
            <a:cxnLst>
              <a:cxn ang="0">
                <a:pos x="wd2" y="hd2"/>
              </a:cxn>
              <a:cxn ang="5400000">
                <a:pos x="wd2" y="hd2"/>
              </a:cxn>
              <a:cxn ang="10800000">
                <a:pos x="wd2" y="hd2"/>
              </a:cxn>
              <a:cxn ang="16200000">
                <a:pos x="wd2" y="hd2"/>
              </a:cxn>
            </a:cxnLst>
            <a:rect l="0" t="0" r="r" b="b"/>
            <a:pathLst>
              <a:path w="21600" h="21600" extrusionOk="0">
                <a:moveTo>
                  <a:pt x="1338" y="0"/>
                </a:moveTo>
                <a:cubicBezTo>
                  <a:pt x="599" y="0"/>
                  <a:pt x="0" y="1532"/>
                  <a:pt x="0" y="3424"/>
                </a:cubicBezTo>
                <a:lnTo>
                  <a:pt x="0" y="18172"/>
                </a:lnTo>
                <a:cubicBezTo>
                  <a:pt x="0" y="20064"/>
                  <a:pt x="599" y="21600"/>
                  <a:pt x="1338" y="21600"/>
                </a:cubicBezTo>
                <a:lnTo>
                  <a:pt x="14130" y="21600"/>
                </a:lnTo>
                <a:cubicBezTo>
                  <a:pt x="14869" y="21600"/>
                  <a:pt x="15470" y="20064"/>
                  <a:pt x="15470" y="18172"/>
                </a:cubicBezTo>
                <a:lnTo>
                  <a:pt x="15470" y="15915"/>
                </a:lnTo>
                <a:lnTo>
                  <a:pt x="21600" y="14468"/>
                </a:lnTo>
                <a:lnTo>
                  <a:pt x="15470" y="13021"/>
                </a:lnTo>
                <a:lnTo>
                  <a:pt x="15470" y="3424"/>
                </a:lnTo>
                <a:cubicBezTo>
                  <a:pt x="15470" y="1532"/>
                  <a:pt x="14869" y="0"/>
                  <a:pt x="14130" y="0"/>
                </a:cubicBezTo>
                <a:lnTo>
                  <a:pt x="1338" y="0"/>
                </a:lnTo>
                <a:close/>
              </a:path>
            </a:pathLst>
          </a:custGeom>
          <a:solidFill>
            <a:srgbClr val="FFFFFF"/>
          </a:solidFill>
          <a:ln w="63500">
            <a:solidFill>
              <a:srgbClr val="C82506"/>
            </a:solidFill>
            <a:miter lim="400000"/>
          </a:ln>
        </p:spPr>
        <p:txBody>
          <a:bodyPr lIns="0" tIns="0" rIns="0" bIns="0" anchor="ctr"/>
          <a:lstStyle/>
          <a:p>
            <a:pPr lvl="0">
              <a:defRPr sz="2400"/>
            </a:pPr>
            <a:endParaRPr/>
          </a:p>
        </p:txBody>
      </p:sp>
      <p:sp>
        <p:nvSpPr>
          <p:cNvPr id="54" name="Shape 54"/>
          <p:cNvSpPr/>
          <p:nvPr/>
        </p:nvSpPr>
        <p:spPr>
          <a:xfrm>
            <a:off x="2604455" y="6813959"/>
            <a:ext cx="2660447"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latin typeface="ヒラギノ角ゴ ProN W6"/>
                <a:ea typeface="ヒラギノ角ゴ ProN W6"/>
                <a:cs typeface="ヒラギノ角ゴ ProN W6"/>
                <a:sym typeface="ヒラギノ角ゴ ProN W6"/>
              </a:rPr>
              <a:t>入学式</a:t>
            </a:r>
          </a:p>
          <a:p>
            <a:pPr lvl="0">
              <a:defRPr sz="1800"/>
            </a:pPr>
            <a:r>
              <a:rPr sz="3600">
                <a:latin typeface="ヒラギノ角ゴ ProN W6"/>
                <a:ea typeface="ヒラギノ角ゴ ProN W6"/>
                <a:cs typeface="ヒラギノ角ゴ ProN W6"/>
                <a:sym typeface="ヒラギノ角ゴ ProN W6"/>
              </a:rPr>
              <a:t>4月3日 (金)</a:t>
            </a:r>
          </a:p>
        </p:txBody>
      </p:sp>
      <p:sp>
        <p:nvSpPr>
          <p:cNvPr id="55" name="Shape 55"/>
          <p:cNvSpPr/>
          <p:nvPr/>
        </p:nvSpPr>
        <p:spPr>
          <a:xfrm>
            <a:off x="2227008" y="328826"/>
            <a:ext cx="8550784" cy="882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latin typeface="ヒラギノ角ゴ ProN W6"/>
                <a:ea typeface="ヒラギノ角ゴ ProN W6"/>
                <a:cs typeface="ヒラギノ角ゴ ProN W6"/>
                <a:sym typeface="ヒラギノ角ゴ ProN W6"/>
              </a:defRPr>
            </a:lvl1pPr>
          </a:lstStyle>
          <a:p>
            <a:pPr lvl="0">
              <a:defRPr sz="1800"/>
            </a:pPr>
            <a:r>
              <a:rPr sz="6100"/>
              <a:t>これからのスケジュール</a:t>
            </a:r>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p:cNvSpPr>
          <p:nvPr>
            <p:ph type="title"/>
          </p:nvPr>
        </p:nvSpPr>
        <p:spPr>
          <a:prstGeom prst="rect">
            <a:avLst/>
          </a:prstGeom>
        </p:spPr>
        <p:txBody>
          <a:bodyPr/>
          <a:lstStyle/>
          <a:p>
            <a:pPr lvl="0"/>
            <a:endParaRPr/>
          </a:p>
        </p:txBody>
      </p:sp>
      <p:sp>
        <p:nvSpPr>
          <p:cNvPr id="366" name="Shape 366"/>
          <p:cNvSpPr>
            <a:spLocks noGrp="1"/>
          </p:cNvSpPr>
          <p:nvPr>
            <p:ph type="body" idx="1"/>
          </p:nvPr>
        </p:nvSpPr>
        <p:spPr>
          <a:prstGeom prst="rect">
            <a:avLst/>
          </a:prstGeom>
        </p:spPr>
        <p:txBody>
          <a:bodyPr/>
          <a:lstStyle/>
          <a:p>
            <a:pPr lvl="0"/>
            <a:endParaRPr/>
          </a:p>
        </p:txBody>
      </p:sp>
      <p:pic>
        <p:nvPicPr>
          <p:cNvPr id="367" name="image.jpeg"/>
          <p:cNvPicPr/>
          <p:nvPr/>
        </p:nvPicPr>
        <p:blipFill>
          <a:blip r:embed="rId2">
            <a:extLst/>
          </a:blip>
          <a:stretch>
            <a:fillRect/>
          </a:stretch>
        </p:blipFill>
        <p:spPr>
          <a:xfrm>
            <a:off x="0" y="-855266"/>
            <a:ext cx="13004801" cy="23114001"/>
          </a:xfrm>
          <a:prstGeom prst="rect">
            <a:avLst/>
          </a:prstGeom>
          <a:ln w="12700">
            <a:miter lim="400000"/>
          </a:ln>
        </p:spPr>
      </p:pic>
    </p:spTree>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pasted-image.pdf"/>
          <p:cNvPicPr/>
          <p:nvPr/>
        </p:nvPicPr>
        <p:blipFill>
          <a:blip r:embed="rId3">
            <a:extLst/>
          </a:blip>
          <a:stretch>
            <a:fillRect/>
          </a:stretch>
        </p:blipFill>
        <p:spPr>
          <a:xfrm>
            <a:off x="-9910" y="-7433"/>
            <a:ext cx="13024620" cy="9768466"/>
          </a:xfrm>
          <a:prstGeom prst="rect">
            <a:avLst/>
          </a:prstGeom>
          <a:ln w="12700">
            <a:miter lim="400000"/>
          </a:ln>
        </p:spPr>
      </p:pic>
      <p:sp>
        <p:nvSpPr>
          <p:cNvPr id="370" name="Shape 370"/>
          <p:cNvSpPr/>
          <p:nvPr/>
        </p:nvSpPr>
        <p:spPr>
          <a:xfrm>
            <a:off x="8665968" y="127321"/>
            <a:ext cx="425831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35P</a:t>
            </a:r>
          </a:p>
        </p:txBody>
      </p:sp>
    </p:spTree>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pasted-image.pdf"/>
          <p:cNvPicPr/>
          <p:nvPr/>
        </p:nvPicPr>
        <p:blipFill>
          <a:blip r:embed="rId2">
            <a:extLst/>
          </a:blip>
          <a:stretch>
            <a:fillRect/>
          </a:stretch>
        </p:blipFill>
        <p:spPr>
          <a:xfrm>
            <a:off x="-1" y="0"/>
            <a:ext cx="13004801" cy="9753601"/>
          </a:xfrm>
          <a:prstGeom prst="rect">
            <a:avLst/>
          </a:prstGeom>
          <a:ln w="12700">
            <a:miter lim="400000"/>
          </a:ln>
        </p:spPr>
      </p:pic>
      <p:sp>
        <p:nvSpPr>
          <p:cNvPr id="375" name="Shape 375"/>
          <p:cNvSpPr/>
          <p:nvPr/>
        </p:nvSpPr>
        <p:spPr>
          <a:xfrm>
            <a:off x="8665968" y="127321"/>
            <a:ext cx="425831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35P</a:t>
            </a:r>
          </a:p>
        </p:txBody>
      </p:sp>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pasted-image.pdf"/>
          <p:cNvPicPr/>
          <p:nvPr/>
        </p:nvPicPr>
        <p:blipFill>
          <a:blip r:embed="rId3">
            <a:extLst/>
          </a:blip>
          <a:stretch>
            <a:fillRect/>
          </a:stretch>
        </p:blipFill>
        <p:spPr>
          <a:xfrm>
            <a:off x="-2518" y="-1889"/>
            <a:ext cx="13009836" cy="9757378"/>
          </a:xfrm>
          <a:prstGeom prst="rect">
            <a:avLst/>
          </a:prstGeom>
          <a:ln w="12700">
            <a:miter lim="400000"/>
          </a:ln>
        </p:spPr>
      </p:pic>
      <p:sp>
        <p:nvSpPr>
          <p:cNvPr id="378" name="Shape 378"/>
          <p:cNvSpPr/>
          <p:nvPr/>
        </p:nvSpPr>
        <p:spPr>
          <a:xfrm>
            <a:off x="8665968" y="38681"/>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36P</a:t>
            </a:r>
          </a:p>
        </p:txBody>
      </p:sp>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asted-image.pdf"/>
          <p:cNvPicPr/>
          <p:nvPr/>
        </p:nvPicPr>
        <p:blipFill>
          <a:blip r:embed="rId3">
            <a:extLst/>
          </a:blip>
          <a:stretch>
            <a:fillRect/>
          </a:stretch>
        </p:blipFill>
        <p:spPr>
          <a:xfrm>
            <a:off x="-48565" y="-36424"/>
            <a:ext cx="13101930" cy="9826448"/>
          </a:xfrm>
          <a:prstGeom prst="rect">
            <a:avLst/>
          </a:prstGeom>
          <a:ln w="12700">
            <a:miter lim="400000"/>
          </a:ln>
        </p:spPr>
      </p:pic>
      <p:sp>
        <p:nvSpPr>
          <p:cNvPr id="383" name="Shape 383"/>
          <p:cNvSpPr/>
          <p:nvPr/>
        </p:nvSpPr>
        <p:spPr>
          <a:xfrm>
            <a:off x="-96084" y="6125192"/>
            <a:ext cx="13172565" cy="2353007"/>
          </a:xfrm>
          <a:prstGeom prst="rect">
            <a:avLst/>
          </a:prstGeom>
          <a:blipFill>
            <a:blip r:embed="rId4">
              <a:alphaModFix amt="50890"/>
            </a:blip>
          </a:blipFill>
          <a:ln w="12700">
            <a:miter lim="400000"/>
          </a:ln>
          <a:effectLst>
            <a:outerShdw blurRad="38100" dist="25400" dir="5400000" rotWithShape="0">
              <a:srgbClr val="000000">
                <a:alpha val="50000"/>
              </a:srgbClr>
            </a:outerShdw>
            <a:reflection stA="50000" endPos="40000" dir="5400000" sy="-100000" algn="bl" rotWithShape="0"/>
          </a:effectLst>
        </p:spPr>
        <p:txBody>
          <a:bodyPr lIns="0" tIns="0" rIns="0" bIns="0" anchor="ctr"/>
          <a:lstStyle/>
          <a:p>
            <a:pPr lvl="0">
              <a:defRPr sz="3300">
                <a:solidFill>
                  <a:srgbClr val="FFFFFF"/>
                </a:solidFill>
              </a:defRPr>
            </a:pPr>
            <a:endParaRPr/>
          </a:p>
        </p:txBody>
      </p:sp>
      <p:sp>
        <p:nvSpPr>
          <p:cNvPr id="384" name="Shape 384"/>
          <p:cNvSpPr/>
          <p:nvPr/>
        </p:nvSpPr>
        <p:spPr>
          <a:xfrm>
            <a:off x="732299" y="6806395"/>
            <a:ext cx="1167130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7000">
                <a:solidFill>
                  <a:srgbClr val="FFFFFF"/>
                </a:solidFill>
              </a:rPr>
              <a:t>現役広大生が選んだパソコン</a:t>
            </a:r>
          </a:p>
        </p:txBody>
      </p:sp>
    </p:spTree>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pasted-image.pdf"/>
          <p:cNvPicPr/>
          <p:nvPr/>
        </p:nvPicPr>
        <p:blipFill>
          <a:blip r:embed="rId3">
            <a:extLst/>
          </a:blip>
          <a:stretch>
            <a:fillRect/>
          </a:stretch>
        </p:blipFill>
        <p:spPr>
          <a:xfrm>
            <a:off x="-1" y="0"/>
            <a:ext cx="13004801" cy="9753601"/>
          </a:xfrm>
          <a:prstGeom prst="rect">
            <a:avLst/>
          </a:prstGeom>
          <a:ln w="12700">
            <a:miter lim="400000"/>
          </a:ln>
        </p:spPr>
      </p:pic>
      <p:sp>
        <p:nvSpPr>
          <p:cNvPr id="389" name="Shape 389"/>
          <p:cNvSpPr/>
          <p:nvPr/>
        </p:nvSpPr>
        <p:spPr>
          <a:xfrm>
            <a:off x="8665968" y="127321"/>
            <a:ext cx="425831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36P</a:t>
            </a:r>
          </a:p>
        </p:txBody>
      </p:sp>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pasted-image.jpg"/>
          <p:cNvPicPr/>
          <p:nvPr/>
        </p:nvPicPr>
        <p:blipFill>
          <a:blip r:embed="rId2">
            <a:extLst/>
          </a:blip>
          <a:stretch>
            <a:fillRect/>
          </a:stretch>
        </p:blipFill>
        <p:spPr>
          <a:xfrm>
            <a:off x="-840888" y="1464696"/>
            <a:ext cx="14237256" cy="8798625"/>
          </a:xfrm>
          <a:prstGeom prst="rect">
            <a:avLst/>
          </a:prstGeom>
          <a:ln w="12700">
            <a:miter lim="400000"/>
          </a:ln>
        </p:spPr>
      </p:pic>
      <p:sp>
        <p:nvSpPr>
          <p:cNvPr id="394" name="Shape 394"/>
          <p:cNvSpPr/>
          <p:nvPr/>
        </p:nvSpPr>
        <p:spPr>
          <a:xfrm>
            <a:off x="2277145" y="626060"/>
            <a:ext cx="8001191" cy="831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ヒラギノ角ゴ ProN W6"/>
                <a:ea typeface="ヒラギノ角ゴ ProN W6"/>
                <a:cs typeface="ヒラギノ角ゴ ProN W6"/>
                <a:sym typeface="ヒラギノ角ゴ ProN W6"/>
              </a:defRPr>
            </a:lvl1pPr>
          </a:lstStyle>
          <a:p>
            <a:pPr lvl="0">
              <a:defRPr sz="1800"/>
            </a:pPr>
            <a:r>
              <a:rPr sz="5700"/>
              <a:t>MacBook Air 13inch</a:t>
            </a:r>
          </a:p>
        </p:txBody>
      </p:sp>
      <p:sp>
        <p:nvSpPr>
          <p:cNvPr id="395" name="Shape 395"/>
          <p:cNvSpPr/>
          <p:nvPr/>
        </p:nvSpPr>
        <p:spPr>
          <a:xfrm>
            <a:off x="7680463" y="5613183"/>
            <a:ext cx="4051301" cy="501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latin typeface="ヒラギノ角ゴ ProN W6"/>
                <a:ea typeface="ヒラギノ角ゴ ProN W6"/>
                <a:cs typeface="ヒラギノ角ゴ ProN W6"/>
                <a:sym typeface="ヒラギノ角ゴ ProN W6"/>
              </a:defRPr>
            </a:lvl1pPr>
          </a:lstStyle>
          <a:p>
            <a:pPr lvl="0">
              <a:defRPr sz="1800"/>
            </a:pPr>
            <a:r>
              <a:rPr sz="3100"/>
              <a:t>広島大学生協特別価格</a:t>
            </a:r>
          </a:p>
        </p:txBody>
      </p:sp>
      <p:sp>
        <p:nvSpPr>
          <p:cNvPr id="396" name="Shape 396"/>
          <p:cNvSpPr/>
          <p:nvPr/>
        </p:nvSpPr>
        <p:spPr>
          <a:xfrm>
            <a:off x="7682264" y="6230914"/>
            <a:ext cx="4934103"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latin typeface="ヒラギノ角ゴ ProN W6"/>
                <a:ea typeface="ヒラギノ角ゴ ProN W6"/>
                <a:cs typeface="ヒラギノ角ゴ ProN W6"/>
                <a:sym typeface="ヒラギノ角ゴ ProN W6"/>
              </a:rPr>
              <a:t>税込価格　</a:t>
            </a:r>
            <a:r>
              <a:rPr sz="3600">
                <a:solidFill>
                  <a:srgbClr val="C82506"/>
                </a:solidFill>
                <a:latin typeface="ヒラギノ角ゴ ProN W6"/>
                <a:ea typeface="ヒラギノ角ゴ ProN W6"/>
                <a:cs typeface="ヒラギノ角ゴ ProN W6"/>
                <a:sym typeface="ヒラギノ角ゴ ProN W6"/>
              </a:rPr>
              <a:t>122,904円</a:t>
            </a:r>
          </a:p>
        </p:txBody>
      </p:sp>
      <p:sp>
        <p:nvSpPr>
          <p:cNvPr id="397" name="Shape 397"/>
          <p:cNvSpPr/>
          <p:nvPr/>
        </p:nvSpPr>
        <p:spPr>
          <a:xfrm>
            <a:off x="8665968" y="51344"/>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40P</a:t>
            </a:r>
          </a:p>
        </p:txBody>
      </p:sp>
    </p:spTree>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 name="pasted-image.jpg"/>
          <p:cNvPicPr/>
          <p:nvPr/>
        </p:nvPicPr>
        <p:blipFill>
          <a:blip r:embed="rId3">
            <a:extLst/>
          </a:blip>
          <a:stretch>
            <a:fillRect/>
          </a:stretch>
        </p:blipFill>
        <p:spPr>
          <a:xfrm>
            <a:off x="1160754" y="604068"/>
            <a:ext cx="14020623" cy="9753601"/>
          </a:xfrm>
          <a:prstGeom prst="rect">
            <a:avLst/>
          </a:prstGeom>
          <a:ln w="12700">
            <a:miter lim="400000"/>
          </a:ln>
        </p:spPr>
      </p:pic>
      <p:sp>
        <p:nvSpPr>
          <p:cNvPr id="400" name="Shape 400"/>
          <p:cNvSpPr/>
          <p:nvPr/>
        </p:nvSpPr>
        <p:spPr>
          <a:xfrm>
            <a:off x="2510853" y="624401"/>
            <a:ext cx="7983094" cy="831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atin typeface="ヒラギノ角ゴ ProN W6"/>
                <a:ea typeface="ヒラギノ角ゴ ProN W6"/>
                <a:cs typeface="ヒラギノ角ゴ ProN W6"/>
                <a:sym typeface="ヒラギノ角ゴ ProN W6"/>
              </a:defRPr>
            </a:lvl1pPr>
          </a:lstStyle>
          <a:p>
            <a:pPr lvl="0">
              <a:defRPr sz="1800"/>
            </a:pPr>
            <a:r>
              <a:rPr sz="5700"/>
              <a:t>東芝　dynabook R63</a:t>
            </a:r>
          </a:p>
        </p:txBody>
      </p:sp>
      <p:sp>
        <p:nvSpPr>
          <p:cNvPr id="401" name="Shape 401"/>
          <p:cNvSpPr/>
          <p:nvPr/>
        </p:nvSpPr>
        <p:spPr>
          <a:xfrm>
            <a:off x="262471" y="5527288"/>
            <a:ext cx="4476904" cy="1130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000">
                <a:latin typeface="ヒラギノ角ゴ ProN W6"/>
                <a:ea typeface="ヒラギノ角ゴ ProN W6"/>
                <a:cs typeface="ヒラギノ角ゴ ProN W6"/>
                <a:sym typeface="ヒラギノ角ゴ ProN W6"/>
              </a:rPr>
              <a:t>広島大学生協限定価格</a:t>
            </a:r>
          </a:p>
          <a:p>
            <a:pPr lvl="0">
              <a:defRPr sz="1800"/>
            </a:pPr>
            <a:r>
              <a:rPr sz="3600">
                <a:latin typeface="ヒラギノ角ゴ ProN W6"/>
                <a:ea typeface="ヒラギノ角ゴ ProN W6"/>
                <a:cs typeface="ヒラギノ角ゴ ProN W6"/>
                <a:sym typeface="ヒラギノ角ゴ ProN W6"/>
              </a:rPr>
              <a:t>税込価格</a:t>
            </a:r>
            <a:r>
              <a:rPr sz="3600">
                <a:solidFill>
                  <a:srgbClr val="C82506"/>
                </a:solidFill>
                <a:latin typeface="ヒラギノ角ゴ ProN W6"/>
                <a:ea typeface="ヒラギノ角ゴ ProN W6"/>
                <a:cs typeface="ヒラギノ角ゴ ProN W6"/>
                <a:sym typeface="ヒラギノ角ゴ ProN W6"/>
              </a:rPr>
              <a:t>109,800円</a:t>
            </a:r>
          </a:p>
        </p:txBody>
      </p:sp>
      <p:sp>
        <p:nvSpPr>
          <p:cNvPr id="402" name="Shape 402"/>
          <p:cNvSpPr/>
          <p:nvPr/>
        </p:nvSpPr>
        <p:spPr>
          <a:xfrm>
            <a:off x="8665968" y="64007"/>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42P</a:t>
            </a:r>
          </a:p>
        </p:txBody>
      </p:sp>
    </p:spTree>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pasted-image.pdf"/>
          <p:cNvPicPr/>
          <p:nvPr/>
        </p:nvPicPr>
        <p:blipFill>
          <a:blip r:embed="rId3">
            <a:extLst/>
          </a:blip>
          <a:stretch>
            <a:fillRect/>
          </a:stretch>
        </p:blipFill>
        <p:spPr>
          <a:xfrm>
            <a:off x="-2518" y="-1889"/>
            <a:ext cx="13009836" cy="9757378"/>
          </a:xfrm>
          <a:prstGeom prst="rect">
            <a:avLst/>
          </a:prstGeom>
          <a:ln w="12700">
            <a:miter lim="400000"/>
          </a:ln>
        </p:spPr>
      </p:pic>
      <p:sp>
        <p:nvSpPr>
          <p:cNvPr id="407" name="Shape 407"/>
          <p:cNvSpPr/>
          <p:nvPr/>
        </p:nvSpPr>
        <p:spPr>
          <a:xfrm>
            <a:off x="-38313" y="3610612"/>
            <a:ext cx="13081424" cy="1565320"/>
          </a:xfrm>
          <a:prstGeom prst="rect">
            <a:avLst/>
          </a:prstGeom>
          <a:solidFill>
            <a:srgbClr val="FFFFFF"/>
          </a:solidFill>
          <a:ln w="12700">
            <a:miter lim="400000"/>
          </a:ln>
        </p:spPr>
        <p:txBody>
          <a:bodyPr lIns="0" tIns="0" rIns="0" bIns="0" anchor="ctr"/>
          <a:lstStyle/>
          <a:p>
            <a:pPr lvl="0">
              <a:defRPr sz="2400"/>
            </a:pPr>
            <a:endParaRPr/>
          </a:p>
        </p:txBody>
      </p:sp>
      <p:sp>
        <p:nvSpPr>
          <p:cNvPr id="408" name="Shape 408"/>
          <p:cNvSpPr/>
          <p:nvPr/>
        </p:nvSpPr>
        <p:spPr>
          <a:xfrm>
            <a:off x="383692" y="3986872"/>
            <a:ext cx="12237416"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vl1pPr>
          </a:lstStyle>
          <a:p>
            <a:pPr lvl="0">
              <a:defRPr sz="1800"/>
            </a:pPr>
            <a:r>
              <a:rPr sz="5600"/>
              <a:t>約5000名以上がこのPCを選んだ理由</a:t>
            </a:r>
          </a:p>
        </p:txBody>
      </p:sp>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pasted-image.pdf"/>
          <p:cNvPicPr/>
          <p:nvPr/>
        </p:nvPicPr>
        <p:blipFill>
          <a:blip r:embed="rId2">
            <a:extLst/>
          </a:blip>
          <a:stretch>
            <a:fillRect/>
          </a:stretch>
        </p:blipFill>
        <p:spPr>
          <a:xfrm>
            <a:off x="-358297" y="6043"/>
            <a:ext cx="13405493" cy="10054120"/>
          </a:xfrm>
          <a:prstGeom prst="rect">
            <a:avLst/>
          </a:prstGeom>
          <a:ln w="12700">
            <a:miter lim="400000"/>
          </a:ln>
        </p:spPr>
      </p:pic>
      <p:sp>
        <p:nvSpPr>
          <p:cNvPr id="413" name="Shape 413"/>
          <p:cNvSpPr/>
          <p:nvPr/>
        </p:nvSpPr>
        <p:spPr>
          <a:xfrm>
            <a:off x="8665968" y="64007"/>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45P</a:t>
            </a:r>
          </a:p>
        </p:txBody>
      </p:sp>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asted-image.pdf"/>
          <p:cNvPicPr/>
          <p:nvPr/>
        </p:nvPicPr>
        <p:blipFill>
          <a:blip r:embed="rId2">
            <a:extLst/>
          </a:blip>
          <a:stretch>
            <a:fillRect/>
          </a:stretch>
        </p:blipFill>
        <p:spPr>
          <a:xfrm>
            <a:off x="1020214" y="1334815"/>
            <a:ext cx="10964372" cy="7494635"/>
          </a:xfrm>
          <a:prstGeom prst="rect">
            <a:avLst/>
          </a:prstGeom>
          <a:ln w="12700">
            <a:miter lim="400000"/>
          </a:ln>
        </p:spPr>
      </p:pic>
      <p:sp>
        <p:nvSpPr>
          <p:cNvPr id="58" name="Shape 58"/>
          <p:cNvSpPr/>
          <p:nvPr/>
        </p:nvSpPr>
        <p:spPr>
          <a:xfrm>
            <a:off x="7340133" y="2225227"/>
            <a:ext cx="1516558" cy="1296026"/>
          </a:xfrm>
          <a:prstGeom prst="rect">
            <a:avLst/>
          </a:prstGeom>
          <a:solidFill>
            <a:srgbClr val="70BF41">
              <a:alpha val="50890"/>
            </a:srgbClr>
          </a:solidFill>
          <a:ln w="12700">
            <a:miter lim="400000"/>
          </a:ln>
          <a:effectLst>
            <a:outerShdw blurRad="38100" dist="25400" dir="5400000" rotWithShape="0">
              <a:srgbClr val="000000">
                <a:alpha val="50000"/>
              </a:srgbClr>
            </a:outerShdw>
            <a:reflection stA="50000" endPos="40000" dir="5400000" sy="-100000" algn="bl" rotWithShape="0"/>
          </a:effectLst>
        </p:spPr>
        <p:txBody>
          <a:bodyPr lIns="0" tIns="0" rIns="0" bIns="0" anchor="ctr"/>
          <a:lstStyle/>
          <a:p>
            <a:pPr lvl="0">
              <a:defRPr sz="3300">
                <a:solidFill>
                  <a:srgbClr val="FFFFFF"/>
                </a:solidFill>
              </a:defRPr>
            </a:pPr>
            <a:endParaRPr/>
          </a:p>
        </p:txBody>
      </p:sp>
      <p:sp>
        <p:nvSpPr>
          <p:cNvPr id="59" name="Shape 59"/>
          <p:cNvSpPr/>
          <p:nvPr/>
        </p:nvSpPr>
        <p:spPr>
          <a:xfrm>
            <a:off x="7340133" y="7514871"/>
            <a:ext cx="1516558" cy="1296026"/>
          </a:xfrm>
          <a:prstGeom prst="rect">
            <a:avLst/>
          </a:prstGeom>
          <a:solidFill>
            <a:srgbClr val="C82506">
              <a:alpha val="50890"/>
            </a:srgbClr>
          </a:solidFill>
          <a:ln w="12700">
            <a:miter lim="400000"/>
          </a:ln>
          <a:effectLst>
            <a:outerShdw blurRad="38100" dist="25400" dir="5400000" rotWithShape="0">
              <a:srgbClr val="000000">
                <a:alpha val="50000"/>
              </a:srgbClr>
            </a:outerShdw>
            <a:reflection stA="50000" endPos="40000" dir="5400000" sy="-100000" algn="bl" rotWithShape="0"/>
          </a:effectLst>
        </p:spPr>
        <p:txBody>
          <a:bodyPr lIns="0" tIns="0" rIns="0" bIns="0" anchor="ctr"/>
          <a:lstStyle/>
          <a:p>
            <a:pPr lvl="0">
              <a:defRPr sz="3300">
                <a:solidFill>
                  <a:srgbClr val="C82506"/>
                </a:solidFill>
              </a:defRPr>
            </a:pPr>
            <a:endParaRPr/>
          </a:p>
        </p:txBody>
      </p:sp>
      <p:sp>
        <p:nvSpPr>
          <p:cNvPr id="60" name="Shape 60"/>
          <p:cNvSpPr/>
          <p:nvPr/>
        </p:nvSpPr>
        <p:spPr>
          <a:xfrm>
            <a:off x="2227008" y="328826"/>
            <a:ext cx="8550784" cy="882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latin typeface="ヒラギノ角ゴ ProN W6"/>
                <a:ea typeface="ヒラギノ角ゴ ProN W6"/>
                <a:cs typeface="ヒラギノ角ゴ ProN W6"/>
                <a:sym typeface="ヒラギノ角ゴ ProN W6"/>
              </a:defRPr>
            </a:lvl1pPr>
          </a:lstStyle>
          <a:p>
            <a:pPr lvl="0">
              <a:defRPr sz="1800"/>
            </a:pPr>
            <a:r>
              <a:rPr sz="6100"/>
              <a:t>これからのスケジュール</a:t>
            </a:r>
          </a:p>
        </p:txBody>
      </p:sp>
      <p:sp>
        <p:nvSpPr>
          <p:cNvPr id="61" name="Shape 61"/>
          <p:cNvSpPr/>
          <p:nvPr/>
        </p:nvSpPr>
        <p:spPr>
          <a:xfrm>
            <a:off x="8820915" y="2225227"/>
            <a:ext cx="3198020" cy="1296026"/>
          </a:xfrm>
          <a:prstGeom prst="rect">
            <a:avLst/>
          </a:prstGeom>
          <a:solidFill>
            <a:srgbClr val="51A7F9">
              <a:alpha val="50890"/>
            </a:srgbClr>
          </a:solidFill>
          <a:ln w="12700">
            <a:miter lim="400000"/>
          </a:ln>
          <a:effectLst>
            <a:outerShdw blurRad="38100" dist="25400" dir="5400000" rotWithShape="0">
              <a:srgbClr val="000000">
                <a:alpha val="50000"/>
              </a:srgbClr>
            </a:outerShdw>
            <a:reflection stA="50000" endPos="40000" dir="5400000" sy="-100000" algn="bl" rotWithShape="0"/>
          </a:effectLst>
        </p:spPr>
        <p:txBody>
          <a:bodyPr lIns="0" tIns="0" rIns="0" bIns="0" anchor="ctr"/>
          <a:lstStyle/>
          <a:p>
            <a:pPr lvl="0">
              <a:defRPr sz="3300">
                <a:solidFill>
                  <a:srgbClr val="FFFFFF"/>
                </a:solidFill>
              </a:defRPr>
            </a:pPr>
            <a:endParaRPr/>
          </a:p>
        </p:txBody>
      </p:sp>
      <p:sp>
        <p:nvSpPr>
          <p:cNvPr id="62" name="Shape 62"/>
          <p:cNvSpPr/>
          <p:nvPr/>
        </p:nvSpPr>
        <p:spPr>
          <a:xfrm>
            <a:off x="1052449" y="3533421"/>
            <a:ext cx="10964373" cy="4001389"/>
          </a:xfrm>
          <a:prstGeom prst="rect">
            <a:avLst/>
          </a:prstGeom>
          <a:solidFill>
            <a:srgbClr val="51A7F9">
              <a:alpha val="50890"/>
            </a:srgbClr>
          </a:solidFill>
          <a:ln w="12700">
            <a:miter lim="400000"/>
          </a:ln>
          <a:effectLst>
            <a:outerShdw blurRad="38100" dist="25400" dir="5400000" rotWithShape="0">
              <a:srgbClr val="000000">
                <a:alpha val="50000"/>
              </a:srgbClr>
            </a:outerShdw>
            <a:reflection stA="50000" endPos="40000" dir="5400000" sy="-100000" algn="bl" rotWithShape="0"/>
          </a:effectLst>
        </p:spPr>
        <p:txBody>
          <a:bodyPr lIns="0" tIns="0" rIns="0" bIns="0" anchor="ctr"/>
          <a:lstStyle/>
          <a:p>
            <a:pPr lvl="0">
              <a:defRPr sz="3300">
                <a:solidFill>
                  <a:srgbClr val="FFFFFF"/>
                </a:solidFill>
              </a:defRPr>
            </a:pPr>
            <a:endParaRPr/>
          </a:p>
        </p:txBody>
      </p:sp>
      <p:sp>
        <p:nvSpPr>
          <p:cNvPr id="63" name="Shape 63"/>
          <p:cNvSpPr/>
          <p:nvPr/>
        </p:nvSpPr>
        <p:spPr>
          <a:xfrm>
            <a:off x="2214140" y="2238239"/>
            <a:ext cx="5037932" cy="1895476"/>
          </a:xfrm>
          <a:custGeom>
            <a:avLst/>
            <a:gdLst/>
            <a:ahLst/>
            <a:cxnLst>
              <a:cxn ang="0">
                <a:pos x="wd2" y="hd2"/>
              </a:cxn>
              <a:cxn ang="5400000">
                <a:pos x="wd2" y="hd2"/>
              </a:cxn>
              <a:cxn ang="10800000">
                <a:pos x="wd2" y="hd2"/>
              </a:cxn>
              <a:cxn ang="16200000">
                <a:pos x="wd2" y="hd2"/>
              </a:cxn>
            </a:cxnLst>
            <a:rect l="0" t="0" r="r" b="b"/>
            <a:pathLst>
              <a:path w="21600" h="21600" extrusionOk="0">
                <a:moveTo>
                  <a:pt x="1288" y="0"/>
                </a:moveTo>
                <a:cubicBezTo>
                  <a:pt x="576" y="0"/>
                  <a:pt x="0" y="1532"/>
                  <a:pt x="0" y="3424"/>
                </a:cubicBezTo>
                <a:lnTo>
                  <a:pt x="0" y="18172"/>
                </a:lnTo>
                <a:cubicBezTo>
                  <a:pt x="0" y="20064"/>
                  <a:pt x="576" y="21600"/>
                  <a:pt x="1288" y="21600"/>
                </a:cubicBezTo>
                <a:lnTo>
                  <a:pt x="13606" y="21600"/>
                </a:lnTo>
                <a:cubicBezTo>
                  <a:pt x="14318" y="21600"/>
                  <a:pt x="14896" y="20064"/>
                  <a:pt x="14896" y="18172"/>
                </a:cubicBezTo>
                <a:lnTo>
                  <a:pt x="14896" y="8105"/>
                </a:lnTo>
                <a:lnTo>
                  <a:pt x="21600" y="6662"/>
                </a:lnTo>
                <a:lnTo>
                  <a:pt x="14896" y="5215"/>
                </a:lnTo>
                <a:lnTo>
                  <a:pt x="14896" y="3424"/>
                </a:lnTo>
                <a:cubicBezTo>
                  <a:pt x="14896" y="1532"/>
                  <a:pt x="14318" y="0"/>
                  <a:pt x="13606" y="0"/>
                </a:cubicBezTo>
                <a:lnTo>
                  <a:pt x="1288" y="0"/>
                </a:lnTo>
                <a:close/>
              </a:path>
            </a:pathLst>
          </a:custGeom>
          <a:solidFill>
            <a:srgbClr val="FFFFFF"/>
          </a:solidFill>
          <a:ln w="63500">
            <a:solidFill>
              <a:srgbClr val="70BF41"/>
            </a:solidFill>
            <a:miter lim="400000"/>
          </a:ln>
        </p:spPr>
        <p:txBody>
          <a:bodyPr lIns="0" tIns="0" rIns="0" bIns="0" anchor="ctr"/>
          <a:lstStyle/>
          <a:p>
            <a:pPr lvl="0">
              <a:defRPr sz="2400"/>
            </a:pPr>
            <a:endParaRPr/>
          </a:p>
        </p:txBody>
      </p:sp>
      <p:sp>
        <p:nvSpPr>
          <p:cNvPr id="64" name="Shape 64"/>
          <p:cNvSpPr/>
          <p:nvPr/>
        </p:nvSpPr>
        <p:spPr>
          <a:xfrm>
            <a:off x="2277328" y="2550977"/>
            <a:ext cx="3314701"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latin typeface="ヒラギノ角ゴ ProN W6"/>
                <a:ea typeface="ヒラギノ角ゴ ProN W6"/>
                <a:cs typeface="ヒラギノ角ゴ ProN W6"/>
                <a:sym typeface="ヒラギノ角ゴ ProN W6"/>
              </a:rPr>
              <a:t>合格発表</a:t>
            </a:r>
          </a:p>
          <a:p>
            <a:pPr lvl="0">
              <a:defRPr sz="1800"/>
            </a:pPr>
            <a:r>
              <a:rPr sz="3600">
                <a:latin typeface="ヒラギノ角ゴ ProN W6"/>
                <a:ea typeface="ヒラギノ角ゴ ProN W6"/>
                <a:cs typeface="ヒラギノ角ゴ ProN W6"/>
                <a:sym typeface="ヒラギノ角ゴ ProN W6"/>
              </a:rPr>
              <a:t>３月６日（金）</a:t>
            </a:r>
          </a:p>
        </p:txBody>
      </p:sp>
      <p:sp>
        <p:nvSpPr>
          <p:cNvPr id="65" name="Shape 65"/>
          <p:cNvSpPr/>
          <p:nvPr/>
        </p:nvSpPr>
        <p:spPr>
          <a:xfrm>
            <a:off x="1056383" y="7514871"/>
            <a:ext cx="3051354" cy="1296026"/>
          </a:xfrm>
          <a:prstGeom prst="rect">
            <a:avLst/>
          </a:prstGeom>
          <a:solidFill>
            <a:srgbClr val="51A7F9">
              <a:alpha val="50890"/>
            </a:srgbClr>
          </a:solidFill>
          <a:ln w="12700">
            <a:miter lim="400000"/>
          </a:ln>
          <a:effectLst>
            <a:outerShdw blurRad="38100" dist="25400" dir="5400000" rotWithShape="0">
              <a:srgbClr val="000000">
                <a:alpha val="50000"/>
              </a:srgbClr>
            </a:outerShdw>
            <a:reflection stA="50000" endPos="40000" dir="5400000" sy="-100000" algn="bl" rotWithShape="0"/>
          </a:effectLst>
        </p:spPr>
        <p:txBody>
          <a:bodyPr lIns="0" tIns="0" rIns="0" bIns="0" anchor="ctr"/>
          <a:lstStyle/>
          <a:p>
            <a:pPr lvl="0">
              <a:defRPr sz="3300">
                <a:solidFill>
                  <a:srgbClr val="FFFFFF"/>
                </a:solidFill>
              </a:defRPr>
            </a:pPr>
            <a:endParaRPr/>
          </a:p>
        </p:txBody>
      </p:sp>
      <p:sp>
        <p:nvSpPr>
          <p:cNvPr id="66" name="Shape 66"/>
          <p:cNvSpPr/>
          <p:nvPr/>
        </p:nvSpPr>
        <p:spPr>
          <a:xfrm>
            <a:off x="2214140" y="6501222"/>
            <a:ext cx="4851004" cy="1895476"/>
          </a:xfrm>
          <a:custGeom>
            <a:avLst/>
            <a:gdLst/>
            <a:ahLst/>
            <a:cxnLst>
              <a:cxn ang="0">
                <a:pos x="wd2" y="hd2"/>
              </a:cxn>
              <a:cxn ang="5400000">
                <a:pos x="wd2" y="hd2"/>
              </a:cxn>
              <a:cxn ang="10800000">
                <a:pos x="wd2" y="hd2"/>
              </a:cxn>
              <a:cxn ang="16200000">
                <a:pos x="wd2" y="hd2"/>
              </a:cxn>
            </a:cxnLst>
            <a:rect l="0" t="0" r="r" b="b"/>
            <a:pathLst>
              <a:path w="21600" h="21600" extrusionOk="0">
                <a:moveTo>
                  <a:pt x="1338" y="0"/>
                </a:moveTo>
                <a:cubicBezTo>
                  <a:pt x="599" y="0"/>
                  <a:pt x="0" y="1532"/>
                  <a:pt x="0" y="3424"/>
                </a:cubicBezTo>
                <a:lnTo>
                  <a:pt x="0" y="18172"/>
                </a:lnTo>
                <a:cubicBezTo>
                  <a:pt x="0" y="20064"/>
                  <a:pt x="599" y="21600"/>
                  <a:pt x="1338" y="21600"/>
                </a:cubicBezTo>
                <a:lnTo>
                  <a:pt x="14130" y="21600"/>
                </a:lnTo>
                <a:cubicBezTo>
                  <a:pt x="14869" y="21600"/>
                  <a:pt x="15470" y="20064"/>
                  <a:pt x="15470" y="18172"/>
                </a:cubicBezTo>
                <a:lnTo>
                  <a:pt x="15470" y="15915"/>
                </a:lnTo>
                <a:lnTo>
                  <a:pt x="21600" y="14468"/>
                </a:lnTo>
                <a:lnTo>
                  <a:pt x="15470" y="13021"/>
                </a:lnTo>
                <a:lnTo>
                  <a:pt x="15470" y="3424"/>
                </a:lnTo>
                <a:cubicBezTo>
                  <a:pt x="15470" y="1532"/>
                  <a:pt x="14869" y="0"/>
                  <a:pt x="14130" y="0"/>
                </a:cubicBezTo>
                <a:lnTo>
                  <a:pt x="1338" y="0"/>
                </a:lnTo>
                <a:close/>
              </a:path>
            </a:pathLst>
          </a:custGeom>
          <a:solidFill>
            <a:srgbClr val="FFFFFF"/>
          </a:solidFill>
          <a:ln w="63500">
            <a:solidFill>
              <a:srgbClr val="C82506"/>
            </a:solidFill>
            <a:miter lim="400000"/>
          </a:ln>
        </p:spPr>
        <p:txBody>
          <a:bodyPr lIns="0" tIns="0" rIns="0" bIns="0" anchor="ctr"/>
          <a:lstStyle/>
          <a:p>
            <a:pPr lvl="0">
              <a:defRPr sz="2400"/>
            </a:pPr>
            <a:endParaRPr/>
          </a:p>
        </p:txBody>
      </p:sp>
      <p:sp>
        <p:nvSpPr>
          <p:cNvPr id="67" name="Shape 67"/>
          <p:cNvSpPr/>
          <p:nvPr/>
        </p:nvSpPr>
        <p:spPr>
          <a:xfrm>
            <a:off x="2409001" y="6813959"/>
            <a:ext cx="3051354"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latin typeface="ヒラギノ角ゴ ProN W6"/>
                <a:ea typeface="ヒラギノ角ゴ ProN W6"/>
                <a:cs typeface="ヒラギノ角ゴ ProN W6"/>
                <a:sym typeface="ヒラギノ角ゴ ProN W6"/>
              </a:rPr>
              <a:t>入学式</a:t>
            </a:r>
          </a:p>
          <a:p>
            <a:pPr lvl="0">
              <a:defRPr sz="1800"/>
            </a:pPr>
            <a:r>
              <a:rPr sz="3600">
                <a:latin typeface="ヒラギノ角ゴ ProN W6"/>
                <a:ea typeface="ヒラギノ角ゴ ProN W6"/>
                <a:cs typeface="ヒラギノ角ゴ ProN W6"/>
                <a:sym typeface="ヒラギノ角ゴ ProN W6"/>
              </a:rPr>
              <a:t>4月3日（金）</a:t>
            </a:r>
          </a:p>
        </p:txBody>
      </p:sp>
      <p:sp>
        <p:nvSpPr>
          <p:cNvPr id="68" name="Shape 68"/>
          <p:cNvSpPr/>
          <p:nvPr/>
        </p:nvSpPr>
        <p:spPr>
          <a:xfrm>
            <a:off x="4623413" y="4707868"/>
            <a:ext cx="3898646" cy="1219201"/>
          </a:xfrm>
          <a:prstGeom prst="roundRect">
            <a:avLst>
              <a:gd name="adj" fmla="val 36940"/>
            </a:avLst>
          </a:prstGeom>
          <a:solidFill>
            <a:srgbClr val="FFFFFF"/>
          </a:solidFill>
          <a:ln w="76200">
            <a:solidFill>
              <a:srgbClr val="51A7F9"/>
            </a:solidFill>
            <a:miter lim="400000"/>
          </a:ln>
        </p:spPr>
        <p:txBody>
          <a:bodyPr lIns="0" tIns="0" rIns="0" bIns="0" anchor="ctr"/>
          <a:lstStyle/>
          <a:p>
            <a:pPr lvl="0">
              <a:defRPr sz="2400"/>
            </a:pPr>
            <a:endParaRPr/>
          </a:p>
        </p:txBody>
      </p:sp>
      <p:sp>
        <p:nvSpPr>
          <p:cNvPr id="69" name="Shape 69"/>
          <p:cNvSpPr/>
          <p:nvPr/>
        </p:nvSpPr>
        <p:spPr>
          <a:xfrm>
            <a:off x="5302250" y="5038068"/>
            <a:ext cx="240030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ヒラギノ角ゴ ProN W6"/>
                <a:ea typeface="ヒラギノ角ゴ ProN W6"/>
                <a:cs typeface="ヒラギノ角ゴ ProN W6"/>
                <a:sym typeface="ヒラギノ角ゴ ProN W6"/>
              </a:defRPr>
            </a:lvl1pPr>
          </a:lstStyle>
          <a:p>
            <a:pPr lvl="0">
              <a:defRPr sz="1800"/>
            </a:pPr>
            <a:r>
              <a:rPr sz="3600"/>
              <a:t>新生活準備</a:t>
            </a:r>
          </a:p>
        </p:txBody>
      </p:sp>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スクリーンショット 2015-02-12 16.30.35.png"/>
          <p:cNvPicPr/>
          <p:nvPr/>
        </p:nvPicPr>
        <p:blipFill>
          <a:blip r:embed="rId3">
            <a:extLst/>
          </a:blip>
          <a:stretch>
            <a:fillRect/>
          </a:stretch>
        </p:blipFill>
        <p:spPr>
          <a:xfrm>
            <a:off x="-12710" y="-8522"/>
            <a:ext cx="13030219" cy="9373781"/>
          </a:xfrm>
          <a:prstGeom prst="rect">
            <a:avLst/>
          </a:prstGeom>
          <a:ln w="12700">
            <a:miter lim="400000"/>
          </a:ln>
        </p:spPr>
      </p:pic>
      <p:sp>
        <p:nvSpPr>
          <p:cNvPr id="416" name="Shape 416"/>
          <p:cNvSpPr/>
          <p:nvPr/>
        </p:nvSpPr>
        <p:spPr>
          <a:xfrm>
            <a:off x="8640642" y="64007"/>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44P</a:t>
            </a:r>
          </a:p>
        </p:txBody>
      </p:sp>
    </p:spTree>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pasted-image.pdf"/>
          <p:cNvPicPr/>
          <p:nvPr/>
        </p:nvPicPr>
        <p:blipFill>
          <a:blip r:embed="rId2">
            <a:extLst/>
          </a:blip>
          <a:stretch>
            <a:fillRect/>
          </a:stretch>
        </p:blipFill>
        <p:spPr>
          <a:xfrm>
            <a:off x="-486724" y="-220366"/>
            <a:ext cx="14054448" cy="10540837"/>
          </a:xfrm>
          <a:prstGeom prst="rect">
            <a:avLst/>
          </a:prstGeom>
          <a:ln w="12700">
            <a:miter lim="400000"/>
          </a:ln>
        </p:spPr>
      </p:pic>
      <p:sp>
        <p:nvSpPr>
          <p:cNvPr id="421" name="Shape 421"/>
          <p:cNvSpPr/>
          <p:nvPr/>
        </p:nvSpPr>
        <p:spPr>
          <a:xfrm>
            <a:off x="8665968" y="64007"/>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44P</a:t>
            </a:r>
          </a:p>
        </p:txBody>
      </p:sp>
    </p:spTree>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asted-image.pdf"/>
          <p:cNvPicPr/>
          <p:nvPr/>
        </p:nvPicPr>
        <p:blipFill>
          <a:blip r:embed="rId2">
            <a:extLst/>
          </a:blip>
          <a:stretch>
            <a:fillRect/>
          </a:stretch>
        </p:blipFill>
        <p:spPr>
          <a:xfrm>
            <a:off x="4099" y="-1904"/>
            <a:ext cx="13009876" cy="9757407"/>
          </a:xfrm>
          <a:prstGeom prst="rect">
            <a:avLst/>
          </a:prstGeom>
          <a:ln w="12700">
            <a:miter lim="400000"/>
          </a:ln>
        </p:spPr>
      </p:pic>
      <p:sp>
        <p:nvSpPr>
          <p:cNvPr id="424" name="Shape 424"/>
          <p:cNvSpPr/>
          <p:nvPr/>
        </p:nvSpPr>
        <p:spPr>
          <a:xfrm>
            <a:off x="8665968" y="64007"/>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44P</a:t>
            </a:r>
          </a:p>
        </p:txBody>
      </p:sp>
      <p:pic>
        <p:nvPicPr>
          <p:cNvPr id="425" name="pasted-image.pdf"/>
          <p:cNvPicPr/>
          <p:nvPr/>
        </p:nvPicPr>
        <p:blipFill>
          <a:blip r:embed="rId3">
            <a:extLst/>
          </a:blip>
          <a:stretch>
            <a:fillRect/>
          </a:stretch>
        </p:blipFill>
        <p:spPr>
          <a:xfrm>
            <a:off x="107497" y="641542"/>
            <a:ext cx="12789806" cy="8470516"/>
          </a:xfrm>
          <a:prstGeom prst="rect">
            <a:avLst/>
          </a:prstGeom>
          <a:ln w="12700">
            <a:miter lim="400000"/>
          </a:ln>
        </p:spPr>
      </p:pic>
    </p:spTree>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pasted-image.pdf"/>
          <p:cNvPicPr/>
          <p:nvPr/>
        </p:nvPicPr>
        <p:blipFill>
          <a:blip r:embed="rId2">
            <a:extLst/>
          </a:blip>
          <a:stretch>
            <a:fillRect/>
          </a:stretch>
        </p:blipFill>
        <p:spPr>
          <a:xfrm>
            <a:off x="-4978" y="-5271"/>
            <a:ext cx="13018854" cy="9764142"/>
          </a:xfrm>
          <a:prstGeom prst="rect">
            <a:avLst/>
          </a:prstGeom>
          <a:ln w="12700">
            <a:miter lim="400000"/>
          </a:ln>
        </p:spPr>
      </p:pic>
      <p:sp>
        <p:nvSpPr>
          <p:cNvPr id="428" name="Shape 428"/>
          <p:cNvSpPr/>
          <p:nvPr/>
        </p:nvSpPr>
        <p:spPr>
          <a:xfrm>
            <a:off x="8665968" y="64007"/>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44P</a:t>
            </a:r>
          </a:p>
        </p:txBody>
      </p:sp>
    </p:spTree>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pasted-image.png"/>
          <p:cNvPicPr/>
          <p:nvPr/>
        </p:nvPicPr>
        <p:blipFill>
          <a:blip r:embed="rId3">
            <a:extLst/>
          </a:blip>
          <a:stretch>
            <a:fillRect/>
          </a:stretch>
        </p:blipFill>
        <p:spPr>
          <a:xfrm>
            <a:off x="-43381" y="-32536"/>
            <a:ext cx="13091562" cy="9818672"/>
          </a:xfrm>
          <a:prstGeom prst="rect">
            <a:avLst/>
          </a:prstGeom>
          <a:ln w="12700">
            <a:miter lim="400000"/>
          </a:ln>
        </p:spPr>
      </p:pic>
      <p:sp>
        <p:nvSpPr>
          <p:cNvPr id="431" name="Shape 431"/>
          <p:cNvSpPr/>
          <p:nvPr/>
        </p:nvSpPr>
        <p:spPr>
          <a:xfrm>
            <a:off x="574200" y="1328960"/>
            <a:ext cx="11856399" cy="6855012"/>
          </a:xfrm>
          <a:prstGeom prst="rect">
            <a:avLst/>
          </a:prstGeom>
          <a:solidFill>
            <a:srgbClr val="FFFFFF">
              <a:alpha val="70388"/>
            </a:srgbClr>
          </a:solidFill>
          <a:ln w="12700">
            <a:miter lim="400000"/>
          </a:ln>
        </p:spPr>
        <p:txBody>
          <a:bodyPr lIns="0" tIns="0" rIns="0" bIns="0" anchor="ctr"/>
          <a:lstStyle/>
          <a:p>
            <a:pPr lvl="0">
              <a:defRPr sz="3300">
                <a:solidFill>
                  <a:srgbClr val="FFFFFF"/>
                </a:solidFill>
              </a:defRPr>
            </a:pPr>
            <a:endParaRPr/>
          </a:p>
        </p:txBody>
      </p:sp>
      <p:sp>
        <p:nvSpPr>
          <p:cNvPr id="432" name="Shape 432"/>
          <p:cNvSpPr/>
          <p:nvPr/>
        </p:nvSpPr>
        <p:spPr>
          <a:xfrm>
            <a:off x="901168" y="1468660"/>
            <a:ext cx="4047237"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atin typeface="ヒラギノ角ゴ ProN W6"/>
                <a:ea typeface="ヒラギノ角ゴ ProN W6"/>
                <a:cs typeface="ヒラギノ角ゴ ProN W6"/>
                <a:sym typeface="ヒラギノ角ゴ ProN W6"/>
              </a:defRPr>
            </a:lvl1pPr>
          </a:lstStyle>
          <a:p>
            <a:pPr lvl="0">
              <a:defRPr sz="1800"/>
            </a:pPr>
            <a:r>
              <a:rPr sz="7000"/>
              <a:t>3月6日〜</a:t>
            </a:r>
          </a:p>
        </p:txBody>
      </p:sp>
      <p:sp>
        <p:nvSpPr>
          <p:cNvPr id="433" name="Shape 433"/>
          <p:cNvSpPr/>
          <p:nvPr/>
        </p:nvSpPr>
        <p:spPr>
          <a:xfrm>
            <a:off x="702310" y="2915656"/>
            <a:ext cx="1160018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000">
                <a:latin typeface="ヒラギノ角ゴ ProN W6"/>
                <a:ea typeface="ヒラギノ角ゴ ProN W6"/>
                <a:cs typeface="ヒラギノ角ゴ ProN W6"/>
                <a:sym typeface="ヒラギノ角ゴ ProN W6"/>
              </a:defRPr>
            </a:lvl1pPr>
          </a:lstStyle>
          <a:p>
            <a:pPr lvl="0">
              <a:defRPr sz="1800"/>
            </a:pPr>
            <a:r>
              <a:rPr sz="7000"/>
              <a:t>東広島キャンパス　大学会館</a:t>
            </a:r>
          </a:p>
        </p:txBody>
      </p:sp>
      <p:sp>
        <p:nvSpPr>
          <p:cNvPr id="434" name="Shape 434"/>
          <p:cNvSpPr/>
          <p:nvPr/>
        </p:nvSpPr>
        <p:spPr>
          <a:xfrm>
            <a:off x="253999" y="4759526"/>
            <a:ext cx="12496801" cy="10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500">
                <a:solidFill>
                  <a:srgbClr val="C82506"/>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7500">
                <a:solidFill>
                  <a:srgbClr val="C82506"/>
                </a:solidFill>
              </a:rPr>
              <a:t>「新入生サポートセンター」</a:t>
            </a:r>
          </a:p>
        </p:txBody>
      </p:sp>
      <p:sp>
        <p:nvSpPr>
          <p:cNvPr id="435" name="Shape 435"/>
          <p:cNvSpPr/>
          <p:nvPr/>
        </p:nvSpPr>
        <p:spPr>
          <a:xfrm>
            <a:off x="3074331" y="6361895"/>
            <a:ext cx="976884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000">
                <a:latin typeface="ヒラギノ角ゴ ProN W6"/>
                <a:ea typeface="ヒラギノ角ゴ ProN W6"/>
                <a:cs typeface="ヒラギノ角ゴ ProN W6"/>
                <a:sym typeface="ヒラギノ角ゴ ProN W6"/>
              </a:defRPr>
            </a:lvl1pPr>
          </a:lstStyle>
          <a:p>
            <a:pPr lvl="0">
              <a:defRPr sz="1800"/>
            </a:pPr>
            <a:r>
              <a:rPr sz="7000"/>
              <a:t>でお待ちしております。</a:t>
            </a:r>
          </a:p>
        </p:txBody>
      </p:sp>
    </p:spTree>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p:cNvSpPr>
          <p:nvPr>
            <p:ph type="title"/>
          </p:nvPr>
        </p:nvSpPr>
        <p:spPr>
          <a:prstGeom prst="rect">
            <a:avLst/>
          </a:prstGeom>
        </p:spPr>
        <p:txBody>
          <a:bodyPr/>
          <a:lstStyle/>
          <a:p>
            <a:pPr lvl="0"/>
            <a:endParaRPr/>
          </a:p>
        </p:txBody>
      </p:sp>
      <p:sp>
        <p:nvSpPr>
          <p:cNvPr id="440" name="Shape 440"/>
          <p:cNvSpPr>
            <a:spLocks noGrp="1"/>
          </p:cNvSpPr>
          <p:nvPr>
            <p:ph type="body" idx="1"/>
          </p:nvPr>
        </p:nvSpPr>
        <p:spPr>
          <a:prstGeom prst="rect">
            <a:avLst/>
          </a:prstGeom>
        </p:spPr>
        <p:txBody>
          <a:bodyPr/>
          <a:lstStyle/>
          <a:p>
            <a:pPr lvl="0"/>
            <a:endParaRPr/>
          </a:p>
        </p:txBody>
      </p:sp>
      <p:pic>
        <p:nvPicPr>
          <p:cNvPr id="441" name="image.jpeg"/>
          <p:cNvPicPr/>
          <p:nvPr/>
        </p:nvPicPr>
        <p:blipFill>
          <a:blip r:embed="rId2">
            <a:extLst/>
          </a:blip>
          <a:stretch>
            <a:fillRect/>
          </a:stretch>
        </p:blipFill>
        <p:spPr>
          <a:xfrm>
            <a:off x="0" y="-855266"/>
            <a:ext cx="13004801" cy="23114001"/>
          </a:xfrm>
          <a:prstGeom prst="rect">
            <a:avLst/>
          </a:prstGeom>
          <a:ln w="12700">
            <a:miter lim="400000"/>
          </a:ln>
        </p:spPr>
      </p:pic>
      <p:sp>
        <p:nvSpPr>
          <p:cNvPr id="442" name="Shape 442"/>
          <p:cNvSpPr/>
          <p:nvPr/>
        </p:nvSpPr>
        <p:spPr>
          <a:xfrm>
            <a:off x="-83882" y="3700297"/>
            <a:ext cx="13172564" cy="2353006"/>
          </a:xfrm>
          <a:prstGeom prst="rect">
            <a:avLst/>
          </a:prstGeom>
          <a:blipFill>
            <a:blip r:embed="rId3">
              <a:alphaModFix amt="70790"/>
            </a:blip>
          </a:blipFill>
          <a:ln w="12700">
            <a:miter lim="400000"/>
          </a:ln>
          <a:effectLst>
            <a:outerShdw blurRad="38100" dist="25400" dir="5400000" rotWithShape="0">
              <a:srgbClr val="000000">
                <a:alpha val="50000"/>
              </a:srgbClr>
            </a:outerShdw>
            <a:reflection stA="50000" endPos="40000" dir="5400000" sy="-100000" algn="bl" rotWithShape="0"/>
          </a:effectLst>
        </p:spPr>
        <p:txBody>
          <a:bodyPr lIns="0" tIns="0" rIns="0" bIns="0" anchor="ctr"/>
          <a:lstStyle/>
          <a:p>
            <a:pPr lvl="0">
              <a:defRPr sz="3300">
                <a:solidFill>
                  <a:srgbClr val="FFFFFF"/>
                </a:solidFill>
              </a:defRPr>
            </a:pPr>
            <a:endParaRPr/>
          </a:p>
        </p:txBody>
      </p:sp>
      <p:sp>
        <p:nvSpPr>
          <p:cNvPr id="443" name="Shape 443"/>
          <p:cNvSpPr/>
          <p:nvPr/>
        </p:nvSpPr>
        <p:spPr>
          <a:xfrm>
            <a:off x="744501" y="4381500"/>
            <a:ext cx="1167130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7000">
                <a:solidFill>
                  <a:srgbClr val="FFFFFF"/>
                </a:solidFill>
              </a:rPr>
              <a:t>授業が決まったら次は・・・</a:t>
            </a:r>
          </a:p>
        </p:txBody>
      </p:sp>
    </p:spTree>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 name="スクリーンショット 2015-02-13 15.15.42.png"/>
          <p:cNvPicPr/>
          <p:nvPr/>
        </p:nvPicPr>
        <p:blipFill>
          <a:blip r:embed="rId2">
            <a:extLst/>
          </a:blip>
          <a:stretch>
            <a:fillRect/>
          </a:stretch>
        </p:blipFill>
        <p:spPr>
          <a:xfrm>
            <a:off x="422588" y="158892"/>
            <a:ext cx="12159624" cy="9846149"/>
          </a:xfrm>
          <a:prstGeom prst="rect">
            <a:avLst/>
          </a:prstGeom>
          <a:ln w="12700">
            <a:miter lim="400000"/>
          </a:ln>
        </p:spPr>
      </p:pic>
      <p:sp>
        <p:nvSpPr>
          <p:cNvPr id="446" name="Shape 446"/>
          <p:cNvSpPr/>
          <p:nvPr/>
        </p:nvSpPr>
        <p:spPr>
          <a:xfrm>
            <a:off x="7868205" y="621174"/>
            <a:ext cx="425831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68P</a:t>
            </a:r>
          </a:p>
        </p:txBody>
      </p:sp>
      <p:sp>
        <p:nvSpPr>
          <p:cNvPr id="447" name="Shape 447"/>
          <p:cNvSpPr/>
          <p:nvPr/>
        </p:nvSpPr>
        <p:spPr>
          <a:xfrm>
            <a:off x="4205789" y="139019"/>
            <a:ext cx="8013046" cy="1270001"/>
          </a:xfrm>
          <a:prstGeom prst="rect">
            <a:avLst/>
          </a:prstGeom>
          <a:solidFill>
            <a:srgbClr val="FFFFFF"/>
          </a:solidFill>
          <a:ln w="12700">
            <a:miter lim="400000"/>
          </a:ln>
        </p:spPr>
        <p:txBody>
          <a:bodyPr lIns="0" tIns="0" rIns="0" bIns="0" anchor="ctr"/>
          <a:lstStyle/>
          <a:p>
            <a:pPr lvl="0">
              <a:defRPr sz="2400"/>
            </a:pPr>
            <a:endParaRPr/>
          </a:p>
        </p:txBody>
      </p:sp>
      <p:sp>
        <p:nvSpPr>
          <p:cNvPr id="448" name="Shape 448"/>
          <p:cNvSpPr/>
          <p:nvPr/>
        </p:nvSpPr>
        <p:spPr>
          <a:xfrm>
            <a:off x="8615316" y="114658"/>
            <a:ext cx="425831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68P</a:t>
            </a:r>
          </a:p>
        </p:txBody>
      </p:sp>
    </p:spTree>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スクリーンショット 2015-02-13 15.07.56.png"/>
          <p:cNvPicPr/>
          <p:nvPr/>
        </p:nvPicPr>
        <p:blipFill>
          <a:blip r:embed="rId3">
            <a:extLst/>
          </a:blip>
          <a:stretch>
            <a:fillRect/>
          </a:stretch>
        </p:blipFill>
        <p:spPr>
          <a:xfrm>
            <a:off x="363500" y="1968512"/>
            <a:ext cx="5920289" cy="7569176"/>
          </a:xfrm>
          <a:prstGeom prst="rect">
            <a:avLst/>
          </a:prstGeom>
          <a:ln w="12700">
            <a:miter lim="400000"/>
          </a:ln>
        </p:spPr>
      </p:pic>
      <p:pic>
        <p:nvPicPr>
          <p:cNvPr id="451" name="スクリーンショット 2015-02-13 15.08.11.png"/>
          <p:cNvPicPr/>
          <p:nvPr/>
        </p:nvPicPr>
        <p:blipFill>
          <a:blip r:embed="rId4">
            <a:extLst/>
          </a:blip>
          <a:stretch>
            <a:fillRect/>
          </a:stretch>
        </p:blipFill>
        <p:spPr>
          <a:xfrm>
            <a:off x="6980001" y="1982031"/>
            <a:ext cx="5060792" cy="7846048"/>
          </a:xfrm>
          <a:prstGeom prst="rect">
            <a:avLst/>
          </a:prstGeom>
          <a:ln w="12700">
            <a:miter lim="400000"/>
          </a:ln>
        </p:spPr>
      </p:pic>
      <p:sp>
        <p:nvSpPr>
          <p:cNvPr id="452" name="Shape 452"/>
          <p:cNvSpPr/>
          <p:nvPr/>
        </p:nvSpPr>
        <p:spPr>
          <a:xfrm>
            <a:off x="296072" y="832519"/>
            <a:ext cx="9839961" cy="990600"/>
          </a:xfrm>
          <a:prstGeom prst="rect">
            <a:avLst/>
          </a:prstGeom>
          <a:solidFill>
            <a:srgbClr val="F39019"/>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sz="7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7000">
                <a:solidFill>
                  <a:srgbClr val="FFFFFF"/>
                </a:solidFill>
              </a:rPr>
              <a:t>テキスト代送金サービス</a:t>
            </a:r>
          </a:p>
        </p:txBody>
      </p:sp>
      <p:sp>
        <p:nvSpPr>
          <p:cNvPr id="453" name="Shape 453"/>
          <p:cNvSpPr/>
          <p:nvPr/>
        </p:nvSpPr>
        <p:spPr>
          <a:xfrm>
            <a:off x="8665968" y="64007"/>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68P</a:t>
            </a:r>
          </a:p>
        </p:txBody>
      </p:sp>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 name="pasted-image.pdf"/>
          <p:cNvPicPr/>
          <p:nvPr/>
        </p:nvPicPr>
        <p:blipFill>
          <a:blip r:embed="rId2">
            <a:extLst/>
          </a:blip>
          <a:stretch>
            <a:fillRect/>
          </a:stretch>
        </p:blipFill>
        <p:spPr>
          <a:xfrm>
            <a:off x="-1" y="0"/>
            <a:ext cx="13004801" cy="9753601"/>
          </a:xfrm>
          <a:prstGeom prst="rect">
            <a:avLst/>
          </a:prstGeom>
          <a:ln w="12700">
            <a:miter lim="400000"/>
          </a:ln>
        </p:spPr>
      </p:pic>
    </p:spTree>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pasted-image.pdf"/>
          <p:cNvPicPr/>
          <p:nvPr/>
        </p:nvPicPr>
        <p:blipFill>
          <a:blip r:embed="rId2">
            <a:extLst/>
          </a:blip>
          <a:stretch>
            <a:fillRect/>
          </a:stretch>
        </p:blipFill>
        <p:spPr>
          <a:xfrm>
            <a:off x="13993" y="3123"/>
            <a:ext cx="12996473" cy="9747355"/>
          </a:xfrm>
          <a:prstGeom prst="rect">
            <a:avLst/>
          </a:prstGeom>
          <a:ln w="12700">
            <a:miter lim="400000"/>
          </a:ln>
        </p:spPr>
      </p:pic>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p:nvPr/>
        </p:nvSpPr>
        <p:spPr>
          <a:xfrm>
            <a:off x="1567598" y="1382487"/>
            <a:ext cx="2645726" cy="7678402"/>
          </a:xfrm>
          <a:prstGeom prst="rect">
            <a:avLst/>
          </a:prstGeom>
          <a:solidFill>
            <a:srgbClr val="A6AAA9"/>
          </a:solidFill>
          <a:ln w="12700">
            <a:miter lim="400000"/>
          </a:ln>
        </p:spPr>
        <p:txBody>
          <a:bodyPr lIns="0" tIns="0" rIns="0" bIns="0" anchor="ctr"/>
          <a:lstStyle/>
          <a:p>
            <a:pPr lvl="0">
              <a:defRPr sz="2400">
                <a:solidFill>
                  <a:srgbClr val="FFFFFF"/>
                </a:solidFill>
              </a:defRPr>
            </a:pPr>
            <a:endParaRPr/>
          </a:p>
        </p:txBody>
      </p:sp>
      <p:grpSp>
        <p:nvGrpSpPr>
          <p:cNvPr id="74" name="Group 74"/>
          <p:cNvGrpSpPr/>
          <p:nvPr/>
        </p:nvGrpSpPr>
        <p:grpSpPr>
          <a:xfrm>
            <a:off x="1557226" y="2197903"/>
            <a:ext cx="2517759" cy="1512851"/>
            <a:chOff x="0" y="0"/>
            <a:chExt cx="2517757" cy="1512850"/>
          </a:xfrm>
        </p:grpSpPr>
        <p:sp>
          <p:nvSpPr>
            <p:cNvPr id="72" name="Shape 72"/>
            <p:cNvSpPr/>
            <p:nvPr/>
          </p:nvSpPr>
          <p:spPr>
            <a:xfrm>
              <a:off x="0" y="0"/>
              <a:ext cx="2517758" cy="1512851"/>
            </a:xfrm>
            <a:prstGeom prst="rightArrow">
              <a:avLst>
                <a:gd name="adj1" fmla="val 62329"/>
                <a:gd name="adj2" fmla="val 53726"/>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73" name="Shape 73"/>
            <p:cNvSpPr/>
            <p:nvPr/>
          </p:nvSpPr>
          <p:spPr>
            <a:xfrm>
              <a:off x="413388" y="515125"/>
              <a:ext cx="1257301"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引越し</a:t>
              </a:r>
            </a:p>
          </p:txBody>
        </p:sp>
      </p:grpSp>
      <p:grpSp>
        <p:nvGrpSpPr>
          <p:cNvPr id="78" name="Group 78"/>
          <p:cNvGrpSpPr/>
          <p:nvPr/>
        </p:nvGrpSpPr>
        <p:grpSpPr>
          <a:xfrm>
            <a:off x="1557226" y="6420987"/>
            <a:ext cx="2517759" cy="2024461"/>
            <a:chOff x="0" y="0"/>
            <a:chExt cx="2517757" cy="2024459"/>
          </a:xfrm>
        </p:grpSpPr>
        <p:sp>
          <p:nvSpPr>
            <p:cNvPr id="75" name="Shape 75"/>
            <p:cNvSpPr/>
            <p:nvPr/>
          </p:nvSpPr>
          <p:spPr>
            <a:xfrm>
              <a:off x="0" y="0"/>
              <a:ext cx="2517758" cy="2024460"/>
            </a:xfrm>
            <a:prstGeom prst="roundRect">
              <a:avLst>
                <a:gd name="adj" fmla="val 11170"/>
              </a:avLst>
            </a:prstGeom>
            <a:blipFill rotWithShape="1">
              <a:blip r:embed="rId3"/>
              <a:srcRect/>
              <a:tile tx="0" ty="0" sx="100000" sy="100000" flip="none" algn="tl"/>
            </a:blip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76" name="Shape 76"/>
            <p:cNvSpPr/>
            <p:nvPr/>
          </p:nvSpPr>
          <p:spPr>
            <a:xfrm>
              <a:off x="249228" y="423727"/>
              <a:ext cx="201930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住まい探し</a:t>
              </a:r>
            </a:p>
          </p:txBody>
        </p:sp>
        <p:sp>
          <p:nvSpPr>
            <p:cNvPr id="77" name="Shape 77"/>
            <p:cNvSpPr/>
            <p:nvPr/>
          </p:nvSpPr>
          <p:spPr>
            <a:xfrm>
              <a:off x="245640" y="1061319"/>
              <a:ext cx="2019301"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新生活用品</a:t>
              </a:r>
            </a:p>
          </p:txBody>
        </p:sp>
      </p:grpSp>
      <p:sp>
        <p:nvSpPr>
          <p:cNvPr id="79" name="Shape 79"/>
          <p:cNvSpPr/>
          <p:nvPr/>
        </p:nvSpPr>
        <p:spPr>
          <a:xfrm>
            <a:off x="1661669" y="720080"/>
            <a:ext cx="2321688"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4/1 - 4/2</a:t>
            </a:r>
          </a:p>
        </p:txBody>
      </p:sp>
      <p:sp>
        <p:nvSpPr>
          <p:cNvPr id="80" name="Shape 80"/>
          <p:cNvSpPr/>
          <p:nvPr/>
        </p:nvSpPr>
        <p:spPr>
          <a:xfrm>
            <a:off x="4875469" y="720080"/>
            <a:ext cx="978409"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4/3</a:t>
            </a:r>
          </a:p>
        </p:txBody>
      </p:sp>
      <p:sp>
        <p:nvSpPr>
          <p:cNvPr id="81" name="Shape 81"/>
          <p:cNvSpPr/>
          <p:nvPr/>
        </p:nvSpPr>
        <p:spPr>
          <a:xfrm>
            <a:off x="6521195" y="720080"/>
            <a:ext cx="2638172"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4/3 - 4/11</a:t>
            </a:r>
          </a:p>
        </p:txBody>
      </p:sp>
      <p:grpSp>
        <p:nvGrpSpPr>
          <p:cNvPr id="85" name="Group 85"/>
          <p:cNvGrpSpPr/>
          <p:nvPr/>
        </p:nvGrpSpPr>
        <p:grpSpPr>
          <a:xfrm>
            <a:off x="1539954" y="1423335"/>
            <a:ext cx="11169492" cy="7656433"/>
            <a:chOff x="0" y="0"/>
            <a:chExt cx="11169490" cy="7656431"/>
          </a:xfrm>
        </p:grpSpPr>
        <p:sp>
          <p:nvSpPr>
            <p:cNvPr id="82" name="Shape 82"/>
            <p:cNvSpPr/>
            <p:nvPr/>
          </p:nvSpPr>
          <p:spPr>
            <a:xfrm>
              <a:off x="0" y="0"/>
              <a:ext cx="11169491" cy="7656432"/>
            </a:xfrm>
            <a:prstGeom prst="rect">
              <a:avLst/>
            </a:prstGeom>
            <a:noFill/>
            <a:ln w="50800" cap="flat">
              <a:solidFill>
                <a:srgbClr val="85888D"/>
              </a:solidFill>
              <a:prstDash val="solid"/>
              <a:miter lim="400000"/>
            </a:ln>
            <a:effectLst/>
          </p:spPr>
          <p:txBody>
            <a:bodyPr wrap="square" lIns="0" tIns="0" rIns="0" bIns="0" numCol="1" anchor="ctr">
              <a:noAutofit/>
            </a:bodyPr>
            <a:lstStyle/>
            <a:p>
              <a:pPr lvl="0">
                <a:defRPr sz="2400"/>
              </a:pPr>
              <a:endParaRPr/>
            </a:p>
          </p:txBody>
        </p:sp>
        <p:sp>
          <p:nvSpPr>
            <p:cNvPr id="83" name="Shape 83"/>
            <p:cNvSpPr/>
            <p:nvPr/>
          </p:nvSpPr>
          <p:spPr>
            <a:xfrm flipV="1">
              <a:off x="2690648" y="40721"/>
              <a:ext cx="1" cy="7574988"/>
            </a:xfrm>
            <a:prstGeom prst="line">
              <a:avLst/>
            </a:prstGeom>
            <a:noFill/>
            <a:ln w="38100" cap="rnd">
              <a:solidFill>
                <a:srgbClr val="53585F"/>
              </a:solidFill>
              <a:custDash>
                <a:ds d="100000" sp="200000"/>
              </a:custDash>
              <a:miter lim="400000"/>
            </a:ln>
            <a:effectLst/>
          </p:spPr>
          <p:txBody>
            <a:bodyPr wrap="square" lIns="0" tIns="0" rIns="0" bIns="0" numCol="1" anchor="ctr">
              <a:noAutofit/>
            </a:bodyPr>
            <a:lstStyle/>
            <a:p>
              <a:pPr lvl="0">
                <a:defRPr sz="2400"/>
              </a:pPr>
              <a:endParaRPr/>
            </a:p>
          </p:txBody>
        </p:sp>
        <p:sp>
          <p:nvSpPr>
            <p:cNvPr id="84" name="Shape 84"/>
            <p:cNvSpPr/>
            <p:nvPr/>
          </p:nvSpPr>
          <p:spPr>
            <a:xfrm flipV="1">
              <a:off x="4971398" y="40722"/>
              <a:ext cx="1" cy="7574988"/>
            </a:xfrm>
            <a:prstGeom prst="line">
              <a:avLst/>
            </a:prstGeom>
            <a:noFill/>
            <a:ln w="38100" cap="rnd">
              <a:solidFill>
                <a:srgbClr val="53585F"/>
              </a:solidFill>
              <a:custDash>
                <a:ds d="100000" sp="200000"/>
              </a:custDash>
              <a:miter lim="400000"/>
            </a:ln>
            <a:effectLst/>
          </p:spPr>
          <p:txBody>
            <a:bodyPr wrap="square" lIns="0" tIns="0" rIns="0" bIns="0" numCol="1" anchor="ctr">
              <a:noAutofit/>
            </a:bodyPr>
            <a:lstStyle/>
            <a:p>
              <a:pPr lvl="0">
                <a:defRPr sz="2400"/>
              </a:pPr>
              <a:endParaRPr/>
            </a:p>
          </p:txBody>
        </p:sp>
      </p:grpSp>
      <p:sp>
        <p:nvSpPr>
          <p:cNvPr id="86" name="Shape 86"/>
          <p:cNvSpPr/>
          <p:nvPr/>
        </p:nvSpPr>
        <p:spPr>
          <a:xfrm>
            <a:off x="169199" y="1423335"/>
            <a:ext cx="1270001" cy="3143871"/>
          </a:xfrm>
          <a:prstGeom prst="roundRect">
            <a:avLst>
              <a:gd name="adj" fmla="val 15000"/>
            </a:avLst>
          </a:prstGeom>
          <a:blipFill>
            <a:blip r:embed="rId2"/>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87" name="Shape 87"/>
          <p:cNvSpPr/>
          <p:nvPr/>
        </p:nvSpPr>
        <p:spPr>
          <a:xfrm>
            <a:off x="213725" y="2372970"/>
            <a:ext cx="1180949"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大学</a:t>
            </a:r>
          </a:p>
          <a:p>
            <a:pPr lvl="0">
              <a:defRPr sz="1800"/>
            </a:pPr>
            <a:r>
              <a:rPr sz="3600">
                <a:solidFill>
                  <a:srgbClr val="FFFFFF"/>
                </a:solidFill>
                <a:latin typeface="ヒラギノ角ゴ ProN W6"/>
                <a:ea typeface="ヒラギノ角ゴ ProN W6"/>
                <a:cs typeface="ヒラギノ角ゴ ProN W6"/>
                <a:sym typeface="ヒラギノ角ゴ ProN W6"/>
              </a:rPr>
              <a:t>生活</a:t>
            </a:r>
          </a:p>
        </p:txBody>
      </p:sp>
      <p:sp>
        <p:nvSpPr>
          <p:cNvPr id="88" name="Shape 88"/>
          <p:cNvSpPr/>
          <p:nvPr/>
        </p:nvSpPr>
        <p:spPr>
          <a:xfrm>
            <a:off x="169199" y="5840858"/>
            <a:ext cx="1270001" cy="3184719"/>
          </a:xfrm>
          <a:prstGeom prst="roundRect">
            <a:avLst>
              <a:gd name="adj" fmla="val 15000"/>
            </a:avLst>
          </a:prstGeom>
          <a:blipFill>
            <a:blip r:embed="rId3"/>
          </a:blipFill>
          <a:ln w="12700">
            <a:miter lim="400000"/>
          </a:ln>
          <a:effectLst>
            <a:outerShdw blurRad="50800" dist="12700" rotWithShape="0">
              <a:srgbClr val="000000">
                <a:alpha val="50000"/>
              </a:srgbClr>
            </a:outerShdw>
          </a:effectLst>
        </p:spPr>
        <p:txBody>
          <a:bodyPr lIns="0" tIns="0" rIns="0" bIns="0" anchor="ctr"/>
          <a:lstStyle/>
          <a:p>
            <a:pPr lvl="0">
              <a:defRPr sz="2400">
                <a:solidFill>
                  <a:srgbClr val="FFFFFF"/>
                </a:solidFill>
              </a:defRPr>
            </a:pPr>
            <a:endParaRPr/>
          </a:p>
        </p:txBody>
      </p:sp>
      <p:sp>
        <p:nvSpPr>
          <p:cNvPr id="89" name="Shape 89"/>
          <p:cNvSpPr/>
          <p:nvPr/>
        </p:nvSpPr>
        <p:spPr>
          <a:xfrm>
            <a:off x="213725" y="6468017"/>
            <a:ext cx="1180949"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生協</a:t>
            </a:r>
          </a:p>
          <a:p>
            <a:pPr lvl="0">
              <a:defRPr sz="1800"/>
            </a:pPr>
            <a:r>
              <a:rPr sz="3600">
                <a:solidFill>
                  <a:srgbClr val="FFFFFF"/>
                </a:solidFill>
                <a:latin typeface="ヒラギノ角ゴ ProN W6"/>
                <a:ea typeface="ヒラギノ角ゴ ProN W6"/>
                <a:cs typeface="ヒラギノ角ゴ ProN W6"/>
                <a:sym typeface="ヒラギノ角ゴ ProN W6"/>
              </a:rPr>
              <a:t>サポ</a:t>
            </a:r>
          </a:p>
          <a:p>
            <a:pPr lvl="0">
              <a:defRPr sz="1800"/>
            </a:pPr>
            <a:r>
              <a:rPr sz="3600">
                <a:solidFill>
                  <a:srgbClr val="FFFFFF"/>
                </a:solidFill>
                <a:latin typeface="ヒラギノ角ゴ ProN W6"/>
                <a:ea typeface="ヒラギノ角ゴ ProN W6"/>
                <a:cs typeface="ヒラギノ角ゴ ProN W6"/>
                <a:sym typeface="ヒラギノ角ゴ ProN W6"/>
              </a:rPr>
              <a:t>ート</a:t>
            </a:r>
          </a:p>
        </p:txBody>
      </p:sp>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p:cNvSpPr>
          <p:nvPr>
            <p:ph type="title"/>
          </p:nvPr>
        </p:nvSpPr>
        <p:spPr>
          <a:prstGeom prst="rect">
            <a:avLst/>
          </a:prstGeom>
        </p:spPr>
        <p:txBody>
          <a:bodyPr/>
          <a:lstStyle/>
          <a:p>
            <a:pPr lvl="0"/>
            <a:endParaRPr/>
          </a:p>
        </p:txBody>
      </p:sp>
      <p:sp>
        <p:nvSpPr>
          <p:cNvPr id="462" name="Shape 462"/>
          <p:cNvSpPr>
            <a:spLocks noGrp="1"/>
          </p:cNvSpPr>
          <p:nvPr>
            <p:ph type="body" idx="1"/>
          </p:nvPr>
        </p:nvSpPr>
        <p:spPr>
          <a:prstGeom prst="rect">
            <a:avLst/>
          </a:prstGeom>
        </p:spPr>
        <p:txBody>
          <a:bodyPr/>
          <a:lstStyle/>
          <a:p>
            <a:pPr lvl="0"/>
            <a:endParaRPr/>
          </a:p>
        </p:txBody>
      </p:sp>
      <p:pic>
        <p:nvPicPr>
          <p:cNvPr id="463" name="_DSC3161.jpg"/>
          <p:cNvPicPr/>
          <p:nvPr/>
        </p:nvPicPr>
        <p:blipFill>
          <a:blip r:embed="rId2">
            <a:extLst/>
          </a:blip>
          <a:stretch>
            <a:fillRect/>
          </a:stretch>
        </p:blipFill>
        <p:spPr>
          <a:xfrm>
            <a:off x="-819150" y="0"/>
            <a:ext cx="14643100" cy="9753600"/>
          </a:xfrm>
          <a:prstGeom prst="rect">
            <a:avLst/>
          </a:prstGeom>
          <a:ln w="12700">
            <a:miter lim="400000"/>
          </a:ln>
        </p:spPr>
      </p:pic>
    </p:spTree>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p:cNvSpPr>
          <p:nvPr>
            <p:ph type="title"/>
          </p:nvPr>
        </p:nvSpPr>
        <p:spPr>
          <a:prstGeom prst="rect">
            <a:avLst/>
          </a:prstGeom>
        </p:spPr>
        <p:txBody>
          <a:bodyPr/>
          <a:lstStyle/>
          <a:p>
            <a:pPr lvl="0"/>
            <a:endParaRPr/>
          </a:p>
        </p:txBody>
      </p:sp>
      <p:sp>
        <p:nvSpPr>
          <p:cNvPr id="466" name="Shape 466"/>
          <p:cNvSpPr>
            <a:spLocks noGrp="1"/>
          </p:cNvSpPr>
          <p:nvPr>
            <p:ph type="body" idx="1"/>
          </p:nvPr>
        </p:nvSpPr>
        <p:spPr>
          <a:prstGeom prst="rect">
            <a:avLst/>
          </a:prstGeom>
        </p:spPr>
        <p:txBody>
          <a:bodyPr/>
          <a:lstStyle/>
          <a:p>
            <a:pPr lvl="0"/>
            <a:endParaRPr/>
          </a:p>
        </p:txBody>
      </p:sp>
      <p:pic>
        <p:nvPicPr>
          <p:cNvPr id="467" name="_DSC2955.jpg"/>
          <p:cNvPicPr/>
          <p:nvPr/>
        </p:nvPicPr>
        <p:blipFill>
          <a:blip r:embed="rId2">
            <a:extLst/>
          </a:blip>
          <a:stretch>
            <a:fillRect/>
          </a:stretch>
        </p:blipFill>
        <p:spPr>
          <a:xfrm>
            <a:off x="-819150" y="0"/>
            <a:ext cx="14643100" cy="9753600"/>
          </a:xfrm>
          <a:prstGeom prst="rect">
            <a:avLst/>
          </a:prstGeom>
          <a:ln w="12700">
            <a:miter lim="400000"/>
          </a:ln>
        </p:spPr>
      </p:pic>
    </p:spTree>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p:cNvSpPr>
          <p:nvPr>
            <p:ph type="title"/>
          </p:nvPr>
        </p:nvSpPr>
        <p:spPr>
          <a:prstGeom prst="rect">
            <a:avLst/>
          </a:prstGeom>
        </p:spPr>
        <p:txBody>
          <a:bodyPr/>
          <a:lstStyle/>
          <a:p>
            <a:pPr lvl="0"/>
            <a:endParaRPr/>
          </a:p>
        </p:txBody>
      </p:sp>
      <p:sp>
        <p:nvSpPr>
          <p:cNvPr id="470" name="Shape 470"/>
          <p:cNvSpPr>
            <a:spLocks noGrp="1"/>
          </p:cNvSpPr>
          <p:nvPr>
            <p:ph type="body" idx="1"/>
          </p:nvPr>
        </p:nvSpPr>
        <p:spPr>
          <a:prstGeom prst="rect">
            <a:avLst/>
          </a:prstGeom>
        </p:spPr>
        <p:txBody>
          <a:bodyPr/>
          <a:lstStyle/>
          <a:p>
            <a:pPr lvl="0"/>
            <a:endParaRPr/>
          </a:p>
        </p:txBody>
      </p:sp>
      <p:pic>
        <p:nvPicPr>
          <p:cNvPr id="471" name="_DSC2982.jpg"/>
          <p:cNvPicPr/>
          <p:nvPr/>
        </p:nvPicPr>
        <p:blipFill>
          <a:blip r:embed="rId2">
            <a:extLst/>
          </a:blip>
          <a:stretch>
            <a:fillRect/>
          </a:stretch>
        </p:blipFill>
        <p:spPr>
          <a:xfrm>
            <a:off x="-819150" y="0"/>
            <a:ext cx="14643100" cy="9753600"/>
          </a:xfrm>
          <a:prstGeom prst="rect">
            <a:avLst/>
          </a:prstGeom>
          <a:ln w="12700">
            <a:miter lim="400000"/>
          </a:ln>
        </p:spPr>
      </p:pic>
    </p:spTree>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p:cNvSpPr>
          <p:nvPr>
            <p:ph type="title"/>
          </p:nvPr>
        </p:nvSpPr>
        <p:spPr>
          <a:prstGeom prst="rect">
            <a:avLst/>
          </a:prstGeom>
        </p:spPr>
        <p:txBody>
          <a:bodyPr/>
          <a:lstStyle/>
          <a:p>
            <a:pPr lvl="0"/>
            <a:endParaRPr/>
          </a:p>
        </p:txBody>
      </p:sp>
      <p:sp>
        <p:nvSpPr>
          <p:cNvPr id="474" name="Shape 474"/>
          <p:cNvSpPr>
            <a:spLocks noGrp="1"/>
          </p:cNvSpPr>
          <p:nvPr>
            <p:ph type="body" idx="1"/>
          </p:nvPr>
        </p:nvSpPr>
        <p:spPr>
          <a:prstGeom prst="rect">
            <a:avLst/>
          </a:prstGeom>
        </p:spPr>
        <p:txBody>
          <a:bodyPr/>
          <a:lstStyle/>
          <a:p>
            <a:pPr lvl="0"/>
            <a:endParaRPr/>
          </a:p>
        </p:txBody>
      </p:sp>
      <p:pic>
        <p:nvPicPr>
          <p:cNvPr id="475" name="_DSC2987.jpg"/>
          <p:cNvPicPr/>
          <p:nvPr/>
        </p:nvPicPr>
        <p:blipFill>
          <a:blip r:embed="rId2">
            <a:extLst/>
          </a:blip>
          <a:stretch>
            <a:fillRect/>
          </a:stretch>
        </p:blipFill>
        <p:spPr>
          <a:xfrm>
            <a:off x="0" y="-4889500"/>
            <a:ext cx="13004800" cy="19532600"/>
          </a:xfrm>
          <a:prstGeom prst="rect">
            <a:avLst/>
          </a:prstGeom>
          <a:ln w="12700">
            <a:miter lim="400000"/>
          </a:ln>
        </p:spPr>
      </p:pic>
    </p:spTree>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p:cNvSpPr>
          <p:nvPr>
            <p:ph type="title"/>
          </p:nvPr>
        </p:nvSpPr>
        <p:spPr>
          <a:prstGeom prst="rect">
            <a:avLst/>
          </a:prstGeom>
        </p:spPr>
        <p:txBody>
          <a:bodyPr/>
          <a:lstStyle/>
          <a:p>
            <a:pPr lvl="0"/>
            <a:endParaRPr/>
          </a:p>
        </p:txBody>
      </p:sp>
      <p:sp>
        <p:nvSpPr>
          <p:cNvPr id="478" name="Shape 478"/>
          <p:cNvSpPr>
            <a:spLocks noGrp="1"/>
          </p:cNvSpPr>
          <p:nvPr>
            <p:ph type="body" idx="1"/>
          </p:nvPr>
        </p:nvSpPr>
        <p:spPr>
          <a:prstGeom prst="rect">
            <a:avLst/>
          </a:prstGeom>
        </p:spPr>
        <p:txBody>
          <a:bodyPr/>
          <a:lstStyle/>
          <a:p>
            <a:pPr lvl="0"/>
            <a:endParaRPr/>
          </a:p>
        </p:txBody>
      </p:sp>
      <p:pic>
        <p:nvPicPr>
          <p:cNvPr id="479" name="_DSC3397.jpg"/>
          <p:cNvPicPr/>
          <p:nvPr/>
        </p:nvPicPr>
        <p:blipFill>
          <a:blip r:embed="rId2">
            <a:extLst/>
          </a:blip>
          <a:stretch>
            <a:fillRect/>
          </a:stretch>
        </p:blipFill>
        <p:spPr>
          <a:xfrm>
            <a:off x="-819150" y="0"/>
            <a:ext cx="14643100" cy="9753600"/>
          </a:xfrm>
          <a:prstGeom prst="rect">
            <a:avLst/>
          </a:prstGeom>
          <a:ln w="12700">
            <a:miter lim="400000"/>
          </a:ln>
        </p:spPr>
      </p:pic>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p:cNvSpPr>
          <p:nvPr>
            <p:ph type="title"/>
          </p:nvPr>
        </p:nvSpPr>
        <p:spPr>
          <a:prstGeom prst="rect">
            <a:avLst/>
          </a:prstGeom>
        </p:spPr>
        <p:txBody>
          <a:bodyPr/>
          <a:lstStyle/>
          <a:p>
            <a:pPr lvl="0"/>
            <a:endParaRPr/>
          </a:p>
        </p:txBody>
      </p:sp>
      <p:sp>
        <p:nvSpPr>
          <p:cNvPr id="482" name="Shape 482"/>
          <p:cNvSpPr>
            <a:spLocks noGrp="1"/>
          </p:cNvSpPr>
          <p:nvPr>
            <p:ph type="body" idx="1"/>
          </p:nvPr>
        </p:nvSpPr>
        <p:spPr>
          <a:prstGeom prst="rect">
            <a:avLst/>
          </a:prstGeom>
        </p:spPr>
        <p:txBody>
          <a:bodyPr/>
          <a:lstStyle/>
          <a:p>
            <a:pPr lvl="0"/>
            <a:endParaRPr/>
          </a:p>
        </p:txBody>
      </p:sp>
      <p:pic>
        <p:nvPicPr>
          <p:cNvPr id="483" name="_DSC3428.jpg"/>
          <p:cNvPicPr/>
          <p:nvPr/>
        </p:nvPicPr>
        <p:blipFill>
          <a:blip r:embed="rId2">
            <a:extLst/>
          </a:blip>
          <a:stretch>
            <a:fillRect/>
          </a:stretch>
        </p:blipFill>
        <p:spPr>
          <a:xfrm>
            <a:off x="-819150" y="0"/>
            <a:ext cx="14643100" cy="9753600"/>
          </a:xfrm>
          <a:prstGeom prst="rect">
            <a:avLst/>
          </a:prstGeom>
          <a:ln w="12700">
            <a:miter lim="400000"/>
          </a:ln>
        </p:spPr>
      </p:pic>
    </p:spTree>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p:cNvSpPr>
          <p:nvPr>
            <p:ph type="title"/>
          </p:nvPr>
        </p:nvSpPr>
        <p:spPr>
          <a:prstGeom prst="rect">
            <a:avLst/>
          </a:prstGeom>
        </p:spPr>
        <p:txBody>
          <a:bodyPr/>
          <a:lstStyle/>
          <a:p>
            <a:pPr lvl="0"/>
            <a:endParaRPr/>
          </a:p>
        </p:txBody>
      </p:sp>
      <p:sp>
        <p:nvSpPr>
          <p:cNvPr id="486" name="Shape 486"/>
          <p:cNvSpPr>
            <a:spLocks noGrp="1"/>
          </p:cNvSpPr>
          <p:nvPr>
            <p:ph type="body" idx="1"/>
          </p:nvPr>
        </p:nvSpPr>
        <p:spPr>
          <a:prstGeom prst="rect">
            <a:avLst/>
          </a:prstGeom>
        </p:spPr>
        <p:txBody>
          <a:bodyPr/>
          <a:lstStyle/>
          <a:p>
            <a:pPr lvl="0"/>
            <a:endParaRPr/>
          </a:p>
        </p:txBody>
      </p:sp>
      <p:pic>
        <p:nvPicPr>
          <p:cNvPr id="487" name="_DSC3322.jpg"/>
          <p:cNvPicPr/>
          <p:nvPr/>
        </p:nvPicPr>
        <p:blipFill>
          <a:blip r:embed="rId2">
            <a:extLst/>
          </a:blip>
          <a:stretch>
            <a:fillRect/>
          </a:stretch>
        </p:blipFill>
        <p:spPr>
          <a:xfrm>
            <a:off x="-819150" y="0"/>
            <a:ext cx="14643100" cy="9753600"/>
          </a:xfrm>
          <a:prstGeom prst="rect">
            <a:avLst/>
          </a:prstGeom>
          <a:ln w="12700">
            <a:miter lim="400000"/>
          </a:ln>
        </p:spPr>
      </p:pic>
    </p:spTree>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p:cNvSpPr>
          <p:nvPr>
            <p:ph type="title"/>
          </p:nvPr>
        </p:nvSpPr>
        <p:spPr>
          <a:prstGeom prst="rect">
            <a:avLst/>
          </a:prstGeom>
        </p:spPr>
        <p:txBody>
          <a:bodyPr/>
          <a:lstStyle/>
          <a:p>
            <a:pPr lvl="0"/>
            <a:endParaRPr/>
          </a:p>
        </p:txBody>
      </p:sp>
      <p:sp>
        <p:nvSpPr>
          <p:cNvPr id="490" name="Shape 490"/>
          <p:cNvSpPr>
            <a:spLocks noGrp="1"/>
          </p:cNvSpPr>
          <p:nvPr>
            <p:ph type="body" idx="1"/>
          </p:nvPr>
        </p:nvSpPr>
        <p:spPr>
          <a:prstGeom prst="rect">
            <a:avLst/>
          </a:prstGeom>
        </p:spPr>
        <p:txBody>
          <a:bodyPr/>
          <a:lstStyle/>
          <a:p>
            <a:pPr lvl="0"/>
            <a:endParaRPr/>
          </a:p>
        </p:txBody>
      </p:sp>
      <p:pic>
        <p:nvPicPr>
          <p:cNvPr id="491" name="_DSC3326.jpg"/>
          <p:cNvPicPr/>
          <p:nvPr/>
        </p:nvPicPr>
        <p:blipFill>
          <a:blip r:embed="rId2">
            <a:extLst/>
          </a:blip>
          <a:stretch>
            <a:fillRect/>
          </a:stretch>
        </p:blipFill>
        <p:spPr>
          <a:xfrm>
            <a:off x="-819150" y="0"/>
            <a:ext cx="14643100" cy="9753600"/>
          </a:xfrm>
          <a:prstGeom prst="rect">
            <a:avLst/>
          </a:prstGeom>
          <a:ln w="12700">
            <a:miter lim="400000"/>
          </a:ln>
        </p:spPr>
      </p:pic>
    </p:spTree>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pasted-image.pdf"/>
          <p:cNvPicPr/>
          <p:nvPr/>
        </p:nvPicPr>
        <p:blipFill>
          <a:blip r:embed="rId3">
            <a:extLst/>
          </a:blip>
          <a:stretch>
            <a:fillRect/>
          </a:stretch>
        </p:blipFill>
        <p:spPr>
          <a:xfrm>
            <a:off x="-33917" y="-54013"/>
            <a:ext cx="13148834" cy="9861626"/>
          </a:xfrm>
          <a:prstGeom prst="rect">
            <a:avLst/>
          </a:prstGeom>
          <a:ln w="12700">
            <a:miter lim="400000"/>
          </a:ln>
        </p:spPr>
      </p:pic>
    </p:spTree>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pasted-image.pdf"/>
          <p:cNvPicPr/>
          <p:nvPr/>
        </p:nvPicPr>
        <p:blipFill>
          <a:blip r:embed="rId3">
            <a:extLst/>
          </a:blip>
          <a:stretch>
            <a:fillRect/>
          </a:stretch>
        </p:blipFill>
        <p:spPr>
          <a:xfrm>
            <a:off x="3110" y="662733"/>
            <a:ext cx="12998579" cy="9748934"/>
          </a:xfrm>
          <a:prstGeom prst="rect">
            <a:avLst/>
          </a:prstGeom>
          <a:ln w="12700">
            <a:miter lim="400000"/>
          </a:ln>
        </p:spPr>
      </p:pic>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asted-image.pdf"/>
          <p:cNvPicPr/>
          <p:nvPr/>
        </p:nvPicPr>
        <p:blipFill>
          <a:blip r:embed="rId2">
            <a:extLst/>
          </a:blip>
          <a:stretch>
            <a:fillRect/>
          </a:stretch>
        </p:blipFill>
        <p:spPr>
          <a:xfrm>
            <a:off x="-1" y="1184354"/>
            <a:ext cx="13004801" cy="8323887"/>
          </a:xfrm>
          <a:prstGeom prst="rect">
            <a:avLst/>
          </a:prstGeom>
          <a:ln w="12700">
            <a:miter lim="400000"/>
          </a:ln>
        </p:spPr>
      </p:pic>
      <p:sp>
        <p:nvSpPr>
          <p:cNvPr id="92" name="Shape 92"/>
          <p:cNvSpPr/>
          <p:nvPr/>
        </p:nvSpPr>
        <p:spPr>
          <a:xfrm>
            <a:off x="2627947" y="304872"/>
            <a:ext cx="774890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ヒラギノ角ゴ ProN W6"/>
                <a:ea typeface="ヒラギノ角ゴ ProN W6"/>
                <a:cs typeface="ヒラギノ角ゴ ProN W6"/>
                <a:sym typeface="ヒラギノ角ゴ ProN W6"/>
              </a:defRPr>
            </a:lvl1pPr>
          </a:lstStyle>
          <a:p>
            <a:pPr lvl="0">
              <a:defRPr sz="1800"/>
            </a:pPr>
            <a:r>
              <a:rPr sz="5500"/>
              <a:t>広大生が住んでいる地域</a:t>
            </a:r>
          </a:p>
        </p:txBody>
      </p:sp>
      <p:sp>
        <p:nvSpPr>
          <p:cNvPr id="93" name="Shape 93"/>
          <p:cNvSpPr/>
          <p:nvPr/>
        </p:nvSpPr>
        <p:spPr>
          <a:xfrm>
            <a:off x="3636900" y="2118378"/>
            <a:ext cx="3494617" cy="635001"/>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sz="42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4200">
                <a:solidFill>
                  <a:srgbClr val="FFFFFF"/>
                </a:solidFill>
              </a:rPr>
              <a:t>寺家 ２〜３万</a:t>
            </a:r>
          </a:p>
        </p:txBody>
      </p:sp>
      <p:sp>
        <p:nvSpPr>
          <p:cNvPr id="94" name="Shape 94"/>
          <p:cNvSpPr/>
          <p:nvPr/>
        </p:nvSpPr>
        <p:spPr>
          <a:xfrm>
            <a:off x="-116669" y="2966024"/>
            <a:ext cx="3929038" cy="635000"/>
          </a:xfrm>
          <a:prstGeom prst="rect">
            <a:avLst/>
          </a:prstGeom>
          <a:solidFill>
            <a:srgbClr val="F39019"/>
          </a:solidFill>
          <a:ln w="12700">
            <a:miter lim="400000"/>
          </a:ln>
          <a:effectLst>
            <a:outerShdw blurRad="38100" dist="25400" dir="2388334"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sz="42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4200">
                <a:solidFill>
                  <a:srgbClr val="FFFFFF"/>
                </a:solidFill>
              </a:rPr>
              <a:t>八本松 2〜3万　</a:t>
            </a:r>
          </a:p>
        </p:txBody>
      </p:sp>
      <p:sp>
        <p:nvSpPr>
          <p:cNvPr id="95" name="Shape 95"/>
          <p:cNvSpPr/>
          <p:nvPr/>
        </p:nvSpPr>
        <p:spPr>
          <a:xfrm>
            <a:off x="4525107" y="4263809"/>
            <a:ext cx="3185085" cy="635001"/>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sz="42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4200">
                <a:solidFill>
                  <a:srgbClr val="FFFFFF"/>
                </a:solidFill>
              </a:rPr>
              <a:t>下見 4〜5万</a:t>
            </a:r>
          </a:p>
        </p:txBody>
      </p:sp>
      <p:sp>
        <p:nvSpPr>
          <p:cNvPr id="96" name="Shape 96"/>
          <p:cNvSpPr/>
          <p:nvPr/>
        </p:nvSpPr>
        <p:spPr>
          <a:xfrm>
            <a:off x="8209521" y="3910592"/>
            <a:ext cx="3201564" cy="635001"/>
          </a:xfrm>
          <a:prstGeom prst="rect">
            <a:avLst/>
          </a:prstGeom>
          <a:blipFill>
            <a:blip r:embed="rId5"/>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sz="42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4200">
                <a:solidFill>
                  <a:srgbClr val="FFFFFF"/>
                </a:solidFill>
              </a:rPr>
              <a:t>中央 3〜4万</a:t>
            </a:r>
          </a:p>
        </p:txBody>
      </p:sp>
      <p:sp>
        <p:nvSpPr>
          <p:cNvPr id="97" name="Shape 97"/>
          <p:cNvSpPr/>
          <p:nvPr/>
        </p:nvSpPr>
        <p:spPr>
          <a:xfrm>
            <a:off x="2876799" y="7685296"/>
            <a:ext cx="3669869" cy="679450"/>
          </a:xfrm>
          <a:prstGeom prst="rect">
            <a:avLst/>
          </a:prstGeom>
          <a:blipFill>
            <a:blip r:embed="rId6"/>
          </a:blipFill>
          <a:ln w="12700">
            <a:miter lim="400000"/>
          </a:ln>
          <a:effectLst>
            <a:outerShdw blurRad="381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sz="45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4500">
                <a:solidFill>
                  <a:srgbClr val="FFFFFF"/>
                </a:solidFill>
              </a:rPr>
              <a:t>田口 1〜3万</a:t>
            </a:r>
          </a:p>
        </p:txBody>
      </p:sp>
      <p:sp>
        <p:nvSpPr>
          <p:cNvPr id="98" name="Shape 98"/>
          <p:cNvSpPr/>
          <p:nvPr/>
        </p:nvSpPr>
        <p:spPr>
          <a:xfrm>
            <a:off x="8122837" y="1713472"/>
            <a:ext cx="2145037" cy="8064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a:solidFill/>
            <a:miter lim="400000"/>
          </a:ln>
          <a:effectLst>
            <a:outerShdw blurRad="38100" dist="25400" dir="5400000" rotWithShape="0">
              <a:srgbClr val="000000">
                <a:alpha val="50000"/>
              </a:srgbClr>
            </a:outerShdw>
          </a:effectLst>
        </p:spPr>
        <p:txBody>
          <a:bodyPr lIns="0" tIns="0" rIns="0" bIns="0" anchor="ctr"/>
          <a:lstStyle/>
          <a:p>
            <a:pPr lvl="0">
              <a:defRPr sz="1600">
                <a:solidFill>
                  <a:srgbClr val="FFFFFF"/>
                </a:solidFill>
                <a:latin typeface="ヒラギノ角ゴ ProN W6"/>
                <a:ea typeface="ヒラギノ角ゴ ProN W6"/>
                <a:cs typeface="ヒラギノ角ゴ ProN W6"/>
                <a:sym typeface="ヒラギノ角ゴ ProN W6"/>
              </a:defRPr>
            </a:pPr>
            <a:endParaRPr/>
          </a:p>
        </p:txBody>
      </p:sp>
      <p:sp>
        <p:nvSpPr>
          <p:cNvPr id="99" name="Shape 99"/>
          <p:cNvSpPr/>
          <p:nvPr/>
        </p:nvSpPr>
        <p:spPr>
          <a:xfrm>
            <a:off x="8458755" y="1840472"/>
            <a:ext cx="1447801" cy="55245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西条駅</a:t>
            </a:r>
          </a:p>
        </p:txBody>
      </p:sp>
      <p:sp>
        <p:nvSpPr>
          <p:cNvPr id="100" name="Shape 100"/>
          <p:cNvSpPr/>
          <p:nvPr/>
        </p:nvSpPr>
        <p:spPr>
          <a:xfrm>
            <a:off x="4184690" y="5888828"/>
            <a:ext cx="2145037" cy="8064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a:solidFill/>
            <a:miter lim="400000"/>
          </a:ln>
          <a:effectLst>
            <a:outerShdw blurRad="38100" dist="25400" dir="5400000" rotWithShape="0">
              <a:srgbClr val="000000">
                <a:alpha val="50000"/>
              </a:srgbClr>
            </a:outerShdw>
          </a:effectLst>
        </p:spPr>
        <p:txBody>
          <a:bodyPr lIns="0" tIns="0" rIns="0" bIns="0" anchor="ctr"/>
          <a:lstStyle/>
          <a:p>
            <a:pPr lvl="0">
              <a:defRPr sz="1600">
                <a:solidFill>
                  <a:srgbClr val="FFFFFF"/>
                </a:solidFill>
                <a:latin typeface="ヒラギノ角ゴ ProN W6"/>
                <a:ea typeface="ヒラギノ角ゴ ProN W6"/>
                <a:cs typeface="ヒラギノ角ゴ ProN W6"/>
                <a:sym typeface="ヒラギノ角ゴ ProN W6"/>
              </a:defRPr>
            </a:pPr>
            <a:endParaRPr/>
          </a:p>
        </p:txBody>
      </p:sp>
      <p:sp>
        <p:nvSpPr>
          <p:cNvPr id="101" name="Shape 101"/>
          <p:cNvSpPr/>
          <p:nvPr/>
        </p:nvSpPr>
        <p:spPr>
          <a:xfrm>
            <a:off x="4298358" y="6015827"/>
            <a:ext cx="1892301" cy="5524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広島大学</a:t>
            </a:r>
          </a:p>
        </p:txBody>
      </p:sp>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pasted-image.pdf"/>
          <p:cNvPicPr/>
          <p:nvPr/>
        </p:nvPicPr>
        <p:blipFill>
          <a:blip r:embed="rId3">
            <a:extLst/>
          </a:blip>
          <a:stretch>
            <a:fillRect/>
          </a:stretch>
        </p:blipFill>
        <p:spPr>
          <a:xfrm>
            <a:off x="5139" y="715055"/>
            <a:ext cx="12994522" cy="9745890"/>
          </a:xfrm>
          <a:prstGeom prst="rect">
            <a:avLst/>
          </a:prstGeom>
          <a:ln w="12700">
            <a:miter lim="400000"/>
          </a:ln>
        </p:spPr>
      </p:pic>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 name="pasted-image.png"/>
          <p:cNvPicPr/>
          <p:nvPr/>
        </p:nvPicPr>
        <p:blipFill>
          <a:blip r:embed="rId2">
            <a:extLst/>
          </a:blip>
          <a:stretch>
            <a:fillRect/>
          </a:stretch>
        </p:blipFill>
        <p:spPr>
          <a:xfrm>
            <a:off x="1736454" y="2277669"/>
            <a:ext cx="3729981" cy="3680413"/>
          </a:xfrm>
          <a:prstGeom prst="rect">
            <a:avLst/>
          </a:prstGeom>
          <a:ln w="12700">
            <a:miter lim="400000"/>
          </a:ln>
        </p:spPr>
      </p:pic>
      <p:pic>
        <p:nvPicPr>
          <p:cNvPr id="506" name="pasted-image.png"/>
          <p:cNvPicPr/>
          <p:nvPr/>
        </p:nvPicPr>
        <p:blipFill>
          <a:blip r:embed="rId3">
            <a:extLst/>
          </a:blip>
          <a:stretch>
            <a:fillRect/>
          </a:stretch>
        </p:blipFill>
        <p:spPr>
          <a:xfrm>
            <a:off x="6813349" y="1339449"/>
            <a:ext cx="5556854" cy="5556854"/>
          </a:xfrm>
          <a:prstGeom prst="rect">
            <a:avLst/>
          </a:prstGeom>
          <a:ln w="12700">
            <a:miter lim="400000"/>
          </a:ln>
        </p:spPr>
      </p:pic>
      <p:sp>
        <p:nvSpPr>
          <p:cNvPr id="507" name="Shape 507"/>
          <p:cNvSpPr/>
          <p:nvPr/>
        </p:nvSpPr>
        <p:spPr>
          <a:xfrm>
            <a:off x="730249" y="855440"/>
            <a:ext cx="11544301"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atin typeface="ヒラギノ角ゴ ProN W6"/>
                <a:ea typeface="ヒラギノ角ゴ ProN W6"/>
                <a:cs typeface="ヒラギノ角ゴ ProN W6"/>
                <a:sym typeface="ヒラギノ角ゴ ProN W6"/>
              </a:defRPr>
            </a:lvl1pPr>
          </a:lstStyle>
          <a:p>
            <a:pPr lvl="0">
              <a:defRPr sz="1800"/>
            </a:pPr>
            <a:r>
              <a:rPr sz="6000"/>
              <a:t>大学生は時間とお金に余裕がない</a:t>
            </a:r>
          </a:p>
        </p:txBody>
      </p:sp>
    </p:spTree>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 name="pasted-image.png"/>
          <p:cNvPicPr/>
          <p:nvPr/>
        </p:nvPicPr>
        <p:blipFill>
          <a:blip r:embed="rId2">
            <a:extLst/>
          </a:blip>
          <a:stretch>
            <a:fillRect/>
          </a:stretch>
        </p:blipFill>
        <p:spPr>
          <a:xfrm>
            <a:off x="1736454" y="2277669"/>
            <a:ext cx="3729981" cy="3680413"/>
          </a:xfrm>
          <a:prstGeom prst="rect">
            <a:avLst/>
          </a:prstGeom>
          <a:ln w="12700">
            <a:miter lim="400000"/>
          </a:ln>
        </p:spPr>
      </p:pic>
      <p:pic>
        <p:nvPicPr>
          <p:cNvPr id="510" name="pasted-image.png"/>
          <p:cNvPicPr/>
          <p:nvPr/>
        </p:nvPicPr>
        <p:blipFill>
          <a:blip r:embed="rId3">
            <a:extLst/>
          </a:blip>
          <a:stretch>
            <a:fillRect/>
          </a:stretch>
        </p:blipFill>
        <p:spPr>
          <a:xfrm>
            <a:off x="6813349" y="1339449"/>
            <a:ext cx="5556854" cy="5556854"/>
          </a:xfrm>
          <a:prstGeom prst="rect">
            <a:avLst/>
          </a:prstGeom>
          <a:ln w="12700">
            <a:miter lim="400000"/>
          </a:ln>
        </p:spPr>
      </p:pic>
      <p:sp>
        <p:nvSpPr>
          <p:cNvPr id="511" name="Shape 511"/>
          <p:cNvSpPr/>
          <p:nvPr/>
        </p:nvSpPr>
        <p:spPr>
          <a:xfrm>
            <a:off x="730249" y="855440"/>
            <a:ext cx="11544301"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atin typeface="ヒラギノ角ゴ ProN W6"/>
                <a:ea typeface="ヒラギノ角ゴ ProN W6"/>
                <a:cs typeface="ヒラギノ角ゴ ProN W6"/>
                <a:sym typeface="ヒラギノ角ゴ ProN W6"/>
              </a:defRPr>
            </a:lvl1pPr>
          </a:lstStyle>
          <a:p>
            <a:pPr lvl="0">
              <a:defRPr sz="1800"/>
            </a:pPr>
            <a:r>
              <a:rPr sz="6000"/>
              <a:t>大学生は時間とお金に余裕がない</a:t>
            </a:r>
          </a:p>
        </p:txBody>
      </p:sp>
      <p:sp>
        <p:nvSpPr>
          <p:cNvPr id="512" name="Shape 512"/>
          <p:cNvSpPr/>
          <p:nvPr/>
        </p:nvSpPr>
        <p:spPr>
          <a:xfrm rot="5400000">
            <a:off x="5662219" y="5427487"/>
            <a:ext cx="1680362" cy="1745672"/>
          </a:xfrm>
          <a:prstGeom prst="rightArrow">
            <a:avLst>
              <a:gd name="adj1" fmla="val 32000"/>
              <a:gd name="adj2" fmla="val 66782"/>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lvl="0">
              <a:defRPr sz="3300">
                <a:solidFill>
                  <a:srgbClr val="FFFFFF"/>
                </a:solidFill>
              </a:defRPr>
            </a:pPr>
            <a:endParaRPr/>
          </a:p>
        </p:txBody>
      </p:sp>
      <p:sp>
        <p:nvSpPr>
          <p:cNvPr id="513" name="Shape 513"/>
          <p:cNvSpPr/>
          <p:nvPr/>
        </p:nvSpPr>
        <p:spPr>
          <a:xfrm>
            <a:off x="1142365" y="7477819"/>
            <a:ext cx="1072007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atin typeface="ヒラギノ角ゴ ProN W6"/>
                <a:ea typeface="ヒラギノ角ゴ ProN W6"/>
                <a:cs typeface="ヒラギノ角ゴ ProN W6"/>
                <a:sym typeface="ヒラギノ角ゴ ProN W6"/>
              </a:defRPr>
            </a:lvl1pPr>
          </a:lstStyle>
          <a:p>
            <a:pPr lvl="0">
              <a:defRPr sz="1800"/>
            </a:pPr>
            <a:r>
              <a:rPr sz="7000"/>
              <a:t>食事・食費から削っていく</a:t>
            </a:r>
          </a:p>
        </p:txBody>
      </p:sp>
    </p:spTree>
  </p:cSld>
  <p:clrMapOvr>
    <a:masterClrMapping/>
  </p:clrMapOvr>
  <p:transition xmlns:p14="http://schemas.microsoft.com/office/powerpoint/2010/main" spd="slow">
    <p:dissolv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 name="pasted-image.pdf"/>
          <p:cNvPicPr/>
          <p:nvPr/>
        </p:nvPicPr>
        <p:blipFill>
          <a:blip r:embed="rId2">
            <a:extLst/>
          </a:blip>
          <a:stretch>
            <a:fillRect/>
          </a:stretch>
        </p:blipFill>
        <p:spPr>
          <a:xfrm>
            <a:off x="404706" y="818175"/>
            <a:ext cx="12195387" cy="8117250"/>
          </a:xfrm>
          <a:prstGeom prst="rect">
            <a:avLst/>
          </a:prstGeom>
          <a:ln w="12700">
            <a:miter lim="400000"/>
          </a:ln>
        </p:spPr>
      </p:pic>
    </p:spTree>
  </p:cSld>
  <p:clrMapOvr>
    <a:masterClrMapping/>
  </p:clrMapOvr>
  <p:transition xmlns:p14="http://schemas.microsoft.com/office/powerpoint/2010/main" spd="slow">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 name="pasted-image.pdf"/>
          <p:cNvPicPr/>
          <p:nvPr/>
        </p:nvPicPr>
        <p:blipFill>
          <a:blip r:embed="rId2">
            <a:extLst/>
          </a:blip>
          <a:stretch>
            <a:fillRect/>
          </a:stretch>
        </p:blipFill>
        <p:spPr>
          <a:xfrm>
            <a:off x="4318000" y="2247900"/>
            <a:ext cx="4368800" cy="5257800"/>
          </a:xfrm>
          <a:prstGeom prst="rect">
            <a:avLst/>
          </a:prstGeom>
          <a:ln w="12700">
            <a:miter lim="400000"/>
          </a:ln>
        </p:spPr>
      </p:pic>
    </p:spTree>
  </p:cSld>
  <p:clrMapOvr>
    <a:masterClrMapping/>
  </p:clrMapOvr>
  <p:transition xmlns:p14="http://schemas.microsoft.com/office/powerpoint/2010/main" spd="slow">
    <p:dissolv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pasted-image.pdf"/>
          <p:cNvPicPr/>
          <p:nvPr/>
        </p:nvPicPr>
        <p:blipFill>
          <a:blip r:embed="rId3">
            <a:extLst/>
          </a:blip>
          <a:stretch>
            <a:fillRect/>
          </a:stretch>
        </p:blipFill>
        <p:spPr>
          <a:xfrm>
            <a:off x="-58936" y="-44252"/>
            <a:ext cx="13122863" cy="9842148"/>
          </a:xfrm>
          <a:prstGeom prst="rect">
            <a:avLst/>
          </a:prstGeom>
          <a:ln w="12700">
            <a:miter lim="400000"/>
          </a:ln>
        </p:spPr>
      </p:pic>
    </p:spTree>
  </p:cSld>
  <p:clrMapOvr>
    <a:masterClrMapping/>
  </p:clrMapOvr>
  <p:transition xmlns:p14="http://schemas.microsoft.com/office/powerpoint/2010/mai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 name="_DSC3151.jpg"/>
          <p:cNvPicPr/>
          <p:nvPr/>
        </p:nvPicPr>
        <p:blipFill>
          <a:blip r:embed="rId2">
            <a:alphaModFix amt="59771"/>
            <a:extLst/>
          </a:blip>
          <a:stretch>
            <a:fillRect/>
          </a:stretch>
        </p:blipFill>
        <p:spPr>
          <a:xfrm>
            <a:off x="-110028" y="-1"/>
            <a:ext cx="14643101" cy="9753601"/>
          </a:xfrm>
          <a:prstGeom prst="rect">
            <a:avLst/>
          </a:prstGeom>
          <a:ln w="12700">
            <a:miter lim="400000"/>
          </a:ln>
        </p:spPr>
      </p:pic>
      <p:sp>
        <p:nvSpPr>
          <p:cNvPr id="524" name="Shape 524"/>
          <p:cNvSpPr/>
          <p:nvPr/>
        </p:nvSpPr>
        <p:spPr>
          <a:xfrm>
            <a:off x="2017268" y="799160"/>
            <a:ext cx="8970265" cy="1092200"/>
          </a:xfrm>
          <a:prstGeom prst="rect">
            <a:avLst/>
          </a:prstGeom>
          <a:solidFill>
            <a:srgbClr val="DE6A1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sz="78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7800">
                <a:solidFill>
                  <a:srgbClr val="FFFFFF"/>
                </a:solidFill>
              </a:rPr>
              <a:t>ミールカードとは？</a:t>
            </a:r>
          </a:p>
        </p:txBody>
      </p:sp>
      <p:sp>
        <p:nvSpPr>
          <p:cNvPr id="525" name="Shape 525"/>
          <p:cNvSpPr/>
          <p:nvPr/>
        </p:nvSpPr>
        <p:spPr>
          <a:xfrm>
            <a:off x="920193" y="3076114"/>
            <a:ext cx="11544301"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0">
                <a:latin typeface="ヒラギノ角ゴ ProN W6"/>
                <a:ea typeface="ヒラギノ角ゴ ProN W6"/>
                <a:cs typeface="ヒラギノ角ゴ ProN W6"/>
                <a:sym typeface="ヒラギノ角ゴ ProN W6"/>
              </a:defRPr>
            </a:lvl1pPr>
          </a:lstStyle>
          <a:p>
            <a:pPr lvl="0">
              <a:defRPr sz="1800"/>
            </a:pPr>
            <a:r>
              <a:rPr sz="9000"/>
              <a:t>食堂の年間利用定期券</a:t>
            </a:r>
          </a:p>
        </p:txBody>
      </p:sp>
      <p:sp>
        <p:nvSpPr>
          <p:cNvPr id="526" name="Shape 526"/>
          <p:cNvSpPr/>
          <p:nvPr/>
        </p:nvSpPr>
        <p:spPr>
          <a:xfrm>
            <a:off x="1224993" y="5902344"/>
            <a:ext cx="10934701" cy="1009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latin typeface="ヒラギノ角ゴ ProN W6"/>
                <a:ea typeface="ヒラギノ角ゴ ProN W6"/>
                <a:cs typeface="ヒラギノ角ゴ ProN W6"/>
                <a:sym typeface="ヒラギノ角ゴ ProN W6"/>
              </a:defRPr>
            </a:lvl1pPr>
          </a:lstStyle>
          <a:p>
            <a:pPr lvl="0">
              <a:defRPr sz="1800"/>
            </a:pPr>
            <a:r>
              <a:rPr sz="7100"/>
              <a:t>学生証の提示で精算できる</a:t>
            </a:r>
          </a:p>
        </p:txBody>
      </p:sp>
    </p:spTree>
  </p:cSld>
  <p:clrMapOvr>
    <a:masterClrMapping/>
  </p:clrMapOvr>
  <p:transition xmlns:p14="http://schemas.microsoft.com/office/powerpoint/2010/mai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 name="スクリーンショット 2015-02-13 15.00.06.png"/>
          <p:cNvPicPr/>
          <p:nvPr/>
        </p:nvPicPr>
        <p:blipFill>
          <a:blip r:embed="rId3">
            <a:extLst/>
          </a:blip>
          <a:stretch>
            <a:fillRect/>
          </a:stretch>
        </p:blipFill>
        <p:spPr>
          <a:xfrm>
            <a:off x="1295311" y="530788"/>
            <a:ext cx="10256852" cy="6069720"/>
          </a:xfrm>
          <a:prstGeom prst="rect">
            <a:avLst/>
          </a:prstGeom>
          <a:ln w="12700">
            <a:miter lim="400000"/>
          </a:ln>
        </p:spPr>
      </p:pic>
      <p:pic>
        <p:nvPicPr>
          <p:cNvPr id="529" name="スクリーンショット 2015-02-13 15.25.40.png"/>
          <p:cNvPicPr/>
          <p:nvPr/>
        </p:nvPicPr>
        <p:blipFill>
          <a:blip r:embed="rId4">
            <a:extLst/>
          </a:blip>
          <a:stretch>
            <a:fillRect/>
          </a:stretch>
        </p:blipFill>
        <p:spPr>
          <a:xfrm>
            <a:off x="4346675" y="6539710"/>
            <a:ext cx="7198231" cy="2714600"/>
          </a:xfrm>
          <a:prstGeom prst="rect">
            <a:avLst/>
          </a:prstGeom>
          <a:ln w="12700">
            <a:miter lim="400000"/>
          </a:ln>
        </p:spPr>
      </p:pic>
      <p:sp>
        <p:nvSpPr>
          <p:cNvPr id="530" name="Shape 530"/>
          <p:cNvSpPr/>
          <p:nvPr/>
        </p:nvSpPr>
        <p:spPr>
          <a:xfrm>
            <a:off x="1339101" y="6546448"/>
            <a:ext cx="3038356" cy="2701125"/>
          </a:xfrm>
          <a:prstGeom prst="rect">
            <a:avLst/>
          </a:prstGeom>
          <a:blipFill>
            <a:blip r:embed="rId5"/>
          </a:blipFill>
          <a:ln w="12700">
            <a:miter lim="400000"/>
          </a:ln>
          <a:effectLst>
            <a:outerShdw blurRad="25400" dist="25400" dir="2388334" rotWithShape="0">
              <a:srgbClr val="000000">
                <a:alpha val="79310"/>
              </a:srgbClr>
            </a:outerShdw>
          </a:effectLst>
        </p:spPr>
        <p:txBody>
          <a:bodyPr lIns="50800" tIns="50800" rIns="50800" bIns="50800" anchor="ctr"/>
          <a:lstStyle/>
          <a:p>
            <a:pPr lvl="0">
              <a:defRPr sz="3300">
                <a:solidFill>
                  <a:srgbClr val="FFFFFF"/>
                </a:solidFill>
              </a:defRPr>
            </a:pPr>
            <a:endParaRPr/>
          </a:p>
        </p:txBody>
      </p:sp>
      <p:sp>
        <p:nvSpPr>
          <p:cNvPr id="531" name="Shape 531"/>
          <p:cNvSpPr/>
          <p:nvPr/>
        </p:nvSpPr>
        <p:spPr>
          <a:xfrm>
            <a:off x="1465873" y="6614463"/>
            <a:ext cx="2527301"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800">
                <a:solidFill>
                  <a:srgbClr val="FFFFFF"/>
                </a:solidFill>
              </a:rPr>
              <a:t>自宅生向け</a:t>
            </a:r>
          </a:p>
        </p:txBody>
      </p:sp>
      <p:sp>
        <p:nvSpPr>
          <p:cNvPr id="532" name="Shape 532"/>
          <p:cNvSpPr/>
          <p:nvPr/>
        </p:nvSpPr>
        <p:spPr>
          <a:xfrm>
            <a:off x="3169785" y="7101944"/>
            <a:ext cx="114554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2800">
                <a:solidFill>
                  <a:srgbClr val="FFFFFF"/>
                </a:solidFill>
              </a:rPr>
              <a:t>コース</a:t>
            </a:r>
          </a:p>
        </p:txBody>
      </p:sp>
      <p:sp>
        <p:nvSpPr>
          <p:cNvPr id="533" name="Shape 533"/>
          <p:cNvSpPr/>
          <p:nvPr/>
        </p:nvSpPr>
        <p:spPr>
          <a:xfrm>
            <a:off x="1534331" y="7519126"/>
            <a:ext cx="2647896" cy="1262284"/>
          </a:xfrm>
          <a:prstGeom prst="roundRect">
            <a:avLst>
              <a:gd name="adj" fmla="val 15092"/>
            </a:avLst>
          </a:prstGeom>
          <a:solidFill>
            <a:srgbClr val="FFFFFF"/>
          </a:solidFill>
          <a:ln w="12700">
            <a:miter lim="400000"/>
          </a:ln>
          <a:effectLst>
            <a:outerShdw blurRad="50800" dist="12700" rotWithShape="0">
              <a:srgbClr val="000000">
                <a:alpha val="50000"/>
              </a:srgbClr>
            </a:outerShdw>
          </a:effectLst>
        </p:spPr>
        <p:txBody>
          <a:bodyPr lIns="0" tIns="0" rIns="0" bIns="0" anchor="ctr"/>
          <a:lstStyle/>
          <a:p>
            <a:pPr lvl="0">
              <a:defRPr sz="3300">
                <a:solidFill>
                  <a:srgbClr val="FFFFFF"/>
                </a:solidFill>
              </a:defRPr>
            </a:pPr>
            <a:endParaRPr/>
          </a:p>
        </p:txBody>
      </p:sp>
      <p:sp>
        <p:nvSpPr>
          <p:cNvPr id="534" name="Shape 534"/>
          <p:cNvSpPr/>
          <p:nvPr/>
        </p:nvSpPr>
        <p:spPr>
          <a:xfrm>
            <a:off x="1728904" y="7567181"/>
            <a:ext cx="1245718"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C82506"/>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2400">
                <a:solidFill>
                  <a:srgbClr val="C82506"/>
                </a:solidFill>
              </a:rPr>
              <a:t>1日上限</a:t>
            </a:r>
          </a:p>
        </p:txBody>
      </p:sp>
      <p:sp>
        <p:nvSpPr>
          <p:cNvPr id="535" name="Shape 535"/>
          <p:cNvSpPr/>
          <p:nvPr/>
        </p:nvSpPr>
        <p:spPr>
          <a:xfrm>
            <a:off x="2059144" y="8060581"/>
            <a:ext cx="1598270" cy="654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4300">
                <a:solidFill>
                  <a:srgbClr val="C82506"/>
                </a:solidFill>
                <a:latin typeface="ヒラギノ角ゴ ProN W6"/>
                <a:ea typeface="ヒラギノ角ゴ ProN W6"/>
                <a:cs typeface="ヒラギノ角ゴ ProN W6"/>
                <a:sym typeface="ヒラギノ角ゴ ProN W6"/>
              </a:rPr>
              <a:t>600</a:t>
            </a:r>
            <a:r>
              <a:rPr sz="2500">
                <a:solidFill>
                  <a:srgbClr val="C82506"/>
                </a:solidFill>
                <a:latin typeface="ヒラギノ角ゴ ProN W6"/>
                <a:ea typeface="ヒラギノ角ゴ ProN W6"/>
                <a:cs typeface="ヒラギノ角ゴ ProN W6"/>
                <a:sym typeface="ヒラギノ角ゴ ProN W6"/>
              </a:rPr>
              <a:t>円</a:t>
            </a:r>
          </a:p>
        </p:txBody>
      </p:sp>
      <p:sp>
        <p:nvSpPr>
          <p:cNvPr id="536" name="Shape 536"/>
          <p:cNvSpPr/>
          <p:nvPr/>
        </p:nvSpPr>
        <p:spPr>
          <a:xfrm>
            <a:off x="1891186" y="8801631"/>
            <a:ext cx="1934186" cy="3492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1900">
                <a:solidFill>
                  <a:srgbClr val="FFFFFF"/>
                </a:solidFill>
              </a:rPr>
              <a:t>（土曜　600円)</a:t>
            </a:r>
          </a:p>
        </p:txBody>
      </p:sp>
      <p:sp>
        <p:nvSpPr>
          <p:cNvPr id="537" name="Shape 537"/>
          <p:cNvSpPr/>
          <p:nvPr/>
        </p:nvSpPr>
        <p:spPr>
          <a:xfrm>
            <a:off x="9326696" y="-37296"/>
            <a:ext cx="3343403"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学食ガイドブック　</a:t>
            </a:r>
            <a:r>
              <a:rPr sz="4000">
                <a:solidFill>
                  <a:srgbClr val="F39019"/>
                </a:solidFill>
                <a:latin typeface="ヒラギノ角ゴ ProN W6"/>
                <a:ea typeface="ヒラギノ角ゴ ProN W6"/>
                <a:cs typeface="ヒラギノ角ゴ ProN W6"/>
                <a:sym typeface="ヒラギノ角ゴ ProN W6"/>
              </a:rPr>
              <a:t>5P</a:t>
            </a:r>
          </a:p>
        </p:txBody>
      </p:sp>
    </p:spTree>
  </p:cSld>
  <p:clrMapOvr>
    <a:masterClrMapping/>
  </p:clrMapOvr>
  <p:transition xmlns:p14="http://schemas.microsoft.com/office/powerpoint/2010/mai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 name="スクリーンショット 2015-02-20 13.11.45.png"/>
          <p:cNvPicPr/>
          <p:nvPr/>
        </p:nvPicPr>
        <p:blipFill>
          <a:blip r:embed="rId3">
            <a:extLst/>
          </a:blip>
          <a:stretch>
            <a:fillRect/>
          </a:stretch>
        </p:blipFill>
        <p:spPr>
          <a:xfrm>
            <a:off x="56850" y="2746762"/>
            <a:ext cx="12891100" cy="6079647"/>
          </a:xfrm>
          <a:prstGeom prst="rect">
            <a:avLst/>
          </a:prstGeom>
          <a:ln w="12700">
            <a:miter lim="400000"/>
          </a:ln>
        </p:spPr>
      </p:pic>
      <p:sp>
        <p:nvSpPr>
          <p:cNvPr id="542" name="Shape 542"/>
          <p:cNvSpPr/>
          <p:nvPr/>
        </p:nvSpPr>
        <p:spPr>
          <a:xfrm>
            <a:off x="1981320" y="384060"/>
            <a:ext cx="9042160" cy="1924050"/>
          </a:xfrm>
          <a:prstGeom prst="rect">
            <a:avLst/>
          </a:prstGeom>
          <a:solidFill>
            <a:srgbClr val="DE6A10"/>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5700">
                <a:solidFill>
                  <a:srgbClr val="FFFFFF"/>
                </a:solidFill>
                <a:latin typeface="ヒラギノ角ゴ ProN W6"/>
                <a:ea typeface="ヒラギノ角ゴ ProN W6"/>
                <a:cs typeface="ヒラギノ角ゴ ProN W6"/>
                <a:sym typeface="ヒラギノ角ゴ ProN W6"/>
              </a:rPr>
              <a:t>希望される保護者の方には</a:t>
            </a:r>
          </a:p>
          <a:p>
            <a:pPr lvl="0">
              <a:defRPr sz="1800"/>
            </a:pPr>
            <a:r>
              <a:rPr sz="5700">
                <a:solidFill>
                  <a:srgbClr val="FFFFFF"/>
                </a:solidFill>
                <a:latin typeface="ヒラギノ角ゴ ProN W6"/>
                <a:ea typeface="ヒラギノ角ゴ ProN W6"/>
                <a:cs typeface="ヒラギノ角ゴ ProN W6"/>
                <a:sym typeface="ヒラギノ角ゴ ProN W6"/>
              </a:rPr>
              <a:t>利用履歴を毎月お届け！</a:t>
            </a:r>
          </a:p>
        </p:txBody>
      </p:sp>
    </p:spTree>
  </p:cSld>
  <p:clrMapOvr>
    <a:masterClrMapping/>
  </p:clrMapOvr>
  <p:transition xmlns:p14="http://schemas.microsoft.com/office/powerpoint/2010/mai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 name="pasted-image.png"/>
          <p:cNvPicPr/>
          <p:nvPr/>
        </p:nvPicPr>
        <p:blipFill>
          <a:blip r:embed="rId3">
            <a:extLst/>
          </a:blip>
          <a:stretch>
            <a:fillRect/>
          </a:stretch>
        </p:blipFill>
        <p:spPr>
          <a:xfrm>
            <a:off x="-43381" y="-32536"/>
            <a:ext cx="13091562" cy="9818672"/>
          </a:xfrm>
          <a:prstGeom prst="rect">
            <a:avLst/>
          </a:prstGeom>
          <a:ln w="12700">
            <a:miter lim="400000"/>
          </a:ln>
        </p:spPr>
      </p:pic>
      <p:sp>
        <p:nvSpPr>
          <p:cNvPr id="547" name="Shape 547"/>
          <p:cNvSpPr/>
          <p:nvPr/>
        </p:nvSpPr>
        <p:spPr>
          <a:xfrm>
            <a:off x="574200" y="1328960"/>
            <a:ext cx="11856399" cy="6855012"/>
          </a:xfrm>
          <a:prstGeom prst="rect">
            <a:avLst/>
          </a:prstGeom>
          <a:solidFill>
            <a:srgbClr val="FFFFFF">
              <a:alpha val="70388"/>
            </a:srgbClr>
          </a:solidFill>
          <a:ln w="12700">
            <a:miter lim="400000"/>
          </a:ln>
        </p:spPr>
        <p:txBody>
          <a:bodyPr lIns="0" tIns="0" rIns="0" bIns="0" anchor="ctr"/>
          <a:lstStyle/>
          <a:p>
            <a:pPr lvl="0">
              <a:defRPr sz="3300">
                <a:solidFill>
                  <a:srgbClr val="FFFFFF"/>
                </a:solidFill>
              </a:defRPr>
            </a:pPr>
            <a:endParaRPr/>
          </a:p>
        </p:txBody>
      </p:sp>
      <p:sp>
        <p:nvSpPr>
          <p:cNvPr id="548" name="Shape 548"/>
          <p:cNvSpPr/>
          <p:nvPr/>
        </p:nvSpPr>
        <p:spPr>
          <a:xfrm>
            <a:off x="901168" y="1468660"/>
            <a:ext cx="4047237"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atin typeface="ヒラギノ角ゴ ProN W6"/>
                <a:ea typeface="ヒラギノ角ゴ ProN W6"/>
                <a:cs typeface="ヒラギノ角ゴ ProN W6"/>
                <a:sym typeface="ヒラギノ角ゴ ProN W6"/>
              </a:defRPr>
            </a:lvl1pPr>
          </a:lstStyle>
          <a:p>
            <a:pPr lvl="0">
              <a:defRPr sz="1800"/>
            </a:pPr>
            <a:r>
              <a:rPr sz="7000"/>
              <a:t>3月6日〜</a:t>
            </a:r>
          </a:p>
        </p:txBody>
      </p:sp>
      <p:sp>
        <p:nvSpPr>
          <p:cNvPr id="549" name="Shape 549"/>
          <p:cNvSpPr/>
          <p:nvPr/>
        </p:nvSpPr>
        <p:spPr>
          <a:xfrm>
            <a:off x="702310" y="2915656"/>
            <a:ext cx="1160018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000">
                <a:latin typeface="ヒラギノ角ゴ ProN W6"/>
                <a:ea typeface="ヒラギノ角ゴ ProN W6"/>
                <a:cs typeface="ヒラギノ角ゴ ProN W6"/>
                <a:sym typeface="ヒラギノ角ゴ ProN W6"/>
              </a:defRPr>
            </a:lvl1pPr>
          </a:lstStyle>
          <a:p>
            <a:pPr lvl="0">
              <a:defRPr sz="1800"/>
            </a:pPr>
            <a:r>
              <a:rPr sz="7000"/>
              <a:t>東広島キャンパス　大学会館</a:t>
            </a:r>
          </a:p>
        </p:txBody>
      </p:sp>
      <p:sp>
        <p:nvSpPr>
          <p:cNvPr id="550" name="Shape 550"/>
          <p:cNvSpPr/>
          <p:nvPr/>
        </p:nvSpPr>
        <p:spPr>
          <a:xfrm>
            <a:off x="253999" y="4759526"/>
            <a:ext cx="12496801" cy="10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500">
                <a:solidFill>
                  <a:srgbClr val="C82506"/>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7500">
                <a:solidFill>
                  <a:srgbClr val="C82506"/>
                </a:solidFill>
              </a:rPr>
              <a:t>「新入生サポートセンター」</a:t>
            </a:r>
          </a:p>
        </p:txBody>
      </p:sp>
      <p:sp>
        <p:nvSpPr>
          <p:cNvPr id="551" name="Shape 551"/>
          <p:cNvSpPr/>
          <p:nvPr/>
        </p:nvSpPr>
        <p:spPr>
          <a:xfrm>
            <a:off x="3074331" y="6361895"/>
            <a:ext cx="976884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000">
                <a:latin typeface="ヒラギノ角ゴ ProN W6"/>
                <a:ea typeface="ヒラギノ角ゴ ProN W6"/>
                <a:cs typeface="ヒラギノ角ゴ ProN W6"/>
                <a:sym typeface="ヒラギノ角ゴ ProN W6"/>
              </a:defRPr>
            </a:lvl1pPr>
          </a:lstStyle>
          <a:p>
            <a:pPr lvl="0">
              <a:defRPr sz="1800"/>
            </a:pPr>
            <a:r>
              <a:rPr sz="7000"/>
              <a:t>でお待ちしております。</a:t>
            </a:r>
          </a:p>
        </p:txBody>
      </p:sp>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asted-image.pdf"/>
          <p:cNvPicPr/>
          <p:nvPr/>
        </p:nvPicPr>
        <p:blipFill>
          <a:blip r:embed="rId3">
            <a:extLst/>
          </a:blip>
          <a:stretch>
            <a:fillRect/>
          </a:stretch>
        </p:blipFill>
        <p:spPr>
          <a:xfrm>
            <a:off x="173510" y="39039"/>
            <a:ext cx="12657780" cy="9493335"/>
          </a:xfrm>
          <a:prstGeom prst="rect">
            <a:avLst/>
          </a:prstGeom>
          <a:ln w="12700">
            <a:miter lim="400000"/>
          </a:ln>
        </p:spPr>
      </p:pic>
    </p:spTree>
  </p:cSld>
  <p:clrMapOvr>
    <a:masterClrMapping/>
  </p:clrMapOvr>
  <p:transition xmlns:p14="http://schemas.microsoft.com/office/powerpoint/2010/mai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p:nvPr/>
        </p:nvSpPr>
        <p:spPr>
          <a:xfrm>
            <a:off x="1567598" y="1382487"/>
            <a:ext cx="2645726" cy="7678402"/>
          </a:xfrm>
          <a:prstGeom prst="rect">
            <a:avLst/>
          </a:prstGeom>
          <a:solidFill>
            <a:srgbClr val="A6AAA9"/>
          </a:solidFill>
          <a:ln w="12700">
            <a:miter lim="400000"/>
          </a:ln>
        </p:spPr>
        <p:txBody>
          <a:bodyPr lIns="0" tIns="0" rIns="0" bIns="0" anchor="ctr"/>
          <a:lstStyle/>
          <a:p>
            <a:pPr lvl="0">
              <a:defRPr sz="2400">
                <a:solidFill>
                  <a:srgbClr val="FFFFFF"/>
                </a:solidFill>
              </a:defRPr>
            </a:pPr>
            <a:endParaRPr/>
          </a:p>
        </p:txBody>
      </p:sp>
      <p:sp>
        <p:nvSpPr>
          <p:cNvPr id="556" name="Shape 556"/>
          <p:cNvSpPr/>
          <p:nvPr/>
        </p:nvSpPr>
        <p:spPr>
          <a:xfrm>
            <a:off x="1557226" y="2197903"/>
            <a:ext cx="2517759" cy="1512851"/>
          </a:xfrm>
          <a:prstGeom prst="rightArrow">
            <a:avLst>
              <a:gd name="adj1" fmla="val 62329"/>
              <a:gd name="adj2" fmla="val 53726"/>
            </a:avLst>
          </a:prstGeom>
          <a:blipFill>
            <a:blip r:embed="rId2"/>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557" name="Shape 557"/>
          <p:cNvSpPr/>
          <p:nvPr/>
        </p:nvSpPr>
        <p:spPr>
          <a:xfrm>
            <a:off x="1557226" y="2713028"/>
            <a:ext cx="2400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中間レポート</a:t>
            </a:r>
          </a:p>
        </p:txBody>
      </p:sp>
      <p:sp>
        <p:nvSpPr>
          <p:cNvPr id="558" name="Shape 558"/>
          <p:cNvSpPr/>
          <p:nvPr/>
        </p:nvSpPr>
        <p:spPr>
          <a:xfrm>
            <a:off x="6404949" y="4131994"/>
            <a:ext cx="5542246" cy="4908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５月からサークル活動本格化</a:t>
            </a:r>
          </a:p>
        </p:txBody>
      </p:sp>
      <p:sp>
        <p:nvSpPr>
          <p:cNvPr id="559" name="Shape 559"/>
          <p:cNvSpPr/>
          <p:nvPr/>
        </p:nvSpPr>
        <p:spPr>
          <a:xfrm>
            <a:off x="1557226" y="6420987"/>
            <a:ext cx="2517759" cy="2024461"/>
          </a:xfrm>
          <a:prstGeom prst="roundRect">
            <a:avLst>
              <a:gd name="adj" fmla="val 11170"/>
            </a:avLst>
          </a:prstGeom>
          <a:blipFill>
            <a:blip r:embed="rId3"/>
          </a:blipFill>
          <a:ln w="12700">
            <a:miter lim="400000"/>
          </a:ln>
          <a:effectLst>
            <a:outerShdw blurRad="50800" dist="12700" rotWithShape="0">
              <a:srgbClr val="000000">
                <a:alpha val="50000"/>
              </a:srgbClr>
            </a:outerShdw>
          </a:effectLst>
        </p:spPr>
        <p:txBody>
          <a:bodyPr lIns="0" tIns="0" rIns="0" bIns="0" anchor="ctr"/>
          <a:lstStyle/>
          <a:p>
            <a:pPr lvl="0">
              <a:defRPr sz="2400">
                <a:solidFill>
                  <a:srgbClr val="FFFFFF"/>
                </a:solidFill>
              </a:defRPr>
            </a:pPr>
            <a:endParaRPr/>
          </a:p>
        </p:txBody>
      </p:sp>
      <p:sp>
        <p:nvSpPr>
          <p:cNvPr id="560" name="Shape 560"/>
          <p:cNvSpPr/>
          <p:nvPr/>
        </p:nvSpPr>
        <p:spPr>
          <a:xfrm>
            <a:off x="2091444" y="6844715"/>
            <a:ext cx="144932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PC講座</a:t>
            </a:r>
          </a:p>
        </p:txBody>
      </p:sp>
      <p:sp>
        <p:nvSpPr>
          <p:cNvPr id="561" name="Shape 561"/>
          <p:cNvSpPr/>
          <p:nvPr/>
        </p:nvSpPr>
        <p:spPr>
          <a:xfrm>
            <a:off x="1808582" y="7482306"/>
            <a:ext cx="200787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おすすめ本</a:t>
            </a:r>
          </a:p>
        </p:txBody>
      </p:sp>
      <p:sp>
        <p:nvSpPr>
          <p:cNvPr id="562" name="Shape 562"/>
          <p:cNvSpPr/>
          <p:nvPr/>
        </p:nvSpPr>
        <p:spPr>
          <a:xfrm>
            <a:off x="1952817" y="720080"/>
            <a:ext cx="1739393"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5/11〜</a:t>
            </a:r>
          </a:p>
        </p:txBody>
      </p:sp>
      <p:sp>
        <p:nvSpPr>
          <p:cNvPr id="563" name="Shape 563"/>
          <p:cNvSpPr/>
          <p:nvPr/>
        </p:nvSpPr>
        <p:spPr>
          <a:xfrm>
            <a:off x="4717227" y="720080"/>
            <a:ext cx="1294893"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5/16</a:t>
            </a:r>
          </a:p>
        </p:txBody>
      </p:sp>
      <p:grpSp>
        <p:nvGrpSpPr>
          <p:cNvPr id="567" name="Group 567"/>
          <p:cNvGrpSpPr/>
          <p:nvPr/>
        </p:nvGrpSpPr>
        <p:grpSpPr>
          <a:xfrm>
            <a:off x="1539954" y="1423335"/>
            <a:ext cx="11169492" cy="7656433"/>
            <a:chOff x="0" y="0"/>
            <a:chExt cx="11169490" cy="7656431"/>
          </a:xfrm>
        </p:grpSpPr>
        <p:sp>
          <p:nvSpPr>
            <p:cNvPr id="564" name="Shape 564"/>
            <p:cNvSpPr/>
            <p:nvPr/>
          </p:nvSpPr>
          <p:spPr>
            <a:xfrm>
              <a:off x="0" y="0"/>
              <a:ext cx="11169491" cy="7656432"/>
            </a:xfrm>
            <a:prstGeom prst="rect">
              <a:avLst/>
            </a:prstGeom>
            <a:noFill/>
            <a:ln w="50800" cap="flat">
              <a:solidFill>
                <a:srgbClr val="85888D"/>
              </a:solidFill>
              <a:prstDash val="solid"/>
              <a:miter lim="400000"/>
            </a:ln>
            <a:effectLst/>
          </p:spPr>
          <p:txBody>
            <a:bodyPr wrap="square" lIns="0" tIns="0" rIns="0" bIns="0" numCol="1" anchor="ctr">
              <a:noAutofit/>
            </a:bodyPr>
            <a:lstStyle/>
            <a:p>
              <a:pPr lvl="0">
                <a:defRPr sz="2400"/>
              </a:pPr>
              <a:endParaRPr/>
            </a:p>
          </p:txBody>
        </p:sp>
        <p:sp>
          <p:nvSpPr>
            <p:cNvPr id="565" name="Shape 565"/>
            <p:cNvSpPr/>
            <p:nvPr/>
          </p:nvSpPr>
          <p:spPr>
            <a:xfrm flipV="1">
              <a:off x="2690648" y="40721"/>
              <a:ext cx="1" cy="7574988"/>
            </a:xfrm>
            <a:prstGeom prst="line">
              <a:avLst/>
            </a:prstGeom>
            <a:noFill/>
            <a:ln w="38100" cap="rnd">
              <a:solidFill>
                <a:srgbClr val="53585F"/>
              </a:solidFill>
              <a:custDash>
                <a:ds d="100000" sp="200000"/>
              </a:custDash>
              <a:miter lim="400000"/>
            </a:ln>
            <a:effectLst/>
          </p:spPr>
          <p:txBody>
            <a:bodyPr wrap="square" lIns="0" tIns="0" rIns="0" bIns="0" numCol="1" anchor="ctr">
              <a:noAutofit/>
            </a:bodyPr>
            <a:lstStyle/>
            <a:p>
              <a:pPr lvl="0">
                <a:defRPr sz="2400"/>
              </a:pPr>
              <a:endParaRPr/>
            </a:p>
          </p:txBody>
        </p:sp>
        <p:sp>
          <p:nvSpPr>
            <p:cNvPr id="566" name="Shape 566"/>
            <p:cNvSpPr/>
            <p:nvPr/>
          </p:nvSpPr>
          <p:spPr>
            <a:xfrm flipV="1">
              <a:off x="4971398" y="40722"/>
              <a:ext cx="1" cy="7574988"/>
            </a:xfrm>
            <a:prstGeom prst="line">
              <a:avLst/>
            </a:prstGeom>
            <a:noFill/>
            <a:ln w="38100" cap="rnd">
              <a:solidFill>
                <a:srgbClr val="53585F"/>
              </a:solidFill>
              <a:custDash>
                <a:ds d="100000" sp="200000"/>
              </a:custDash>
              <a:miter lim="400000"/>
            </a:ln>
            <a:effectLst/>
          </p:spPr>
          <p:txBody>
            <a:bodyPr wrap="square" lIns="0" tIns="0" rIns="0" bIns="0" numCol="1" anchor="ctr">
              <a:noAutofit/>
            </a:bodyPr>
            <a:lstStyle/>
            <a:p>
              <a:pPr lvl="0">
                <a:defRPr sz="2400"/>
              </a:pPr>
              <a:endParaRPr/>
            </a:p>
          </p:txBody>
        </p:sp>
      </p:grpSp>
      <p:sp>
        <p:nvSpPr>
          <p:cNvPr id="568" name="Shape 568"/>
          <p:cNvSpPr/>
          <p:nvPr/>
        </p:nvSpPr>
        <p:spPr>
          <a:xfrm>
            <a:off x="169199" y="1423335"/>
            <a:ext cx="1270001" cy="3143871"/>
          </a:xfrm>
          <a:prstGeom prst="roundRect">
            <a:avLst>
              <a:gd name="adj" fmla="val 15000"/>
            </a:avLst>
          </a:prstGeom>
          <a:blipFill>
            <a:blip r:embed="rId2"/>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569" name="Shape 569"/>
          <p:cNvSpPr/>
          <p:nvPr/>
        </p:nvSpPr>
        <p:spPr>
          <a:xfrm>
            <a:off x="213725" y="2372970"/>
            <a:ext cx="1180949"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大学</a:t>
            </a:r>
          </a:p>
          <a:p>
            <a:pPr lvl="0">
              <a:defRPr sz="1800"/>
            </a:pPr>
            <a:r>
              <a:rPr sz="3600">
                <a:solidFill>
                  <a:srgbClr val="FFFFFF"/>
                </a:solidFill>
                <a:latin typeface="ヒラギノ角ゴ ProN W6"/>
                <a:ea typeface="ヒラギノ角ゴ ProN W6"/>
                <a:cs typeface="ヒラギノ角ゴ ProN W6"/>
                <a:sym typeface="ヒラギノ角ゴ ProN W6"/>
              </a:rPr>
              <a:t>生活</a:t>
            </a:r>
          </a:p>
        </p:txBody>
      </p:sp>
      <p:sp>
        <p:nvSpPr>
          <p:cNvPr id="570" name="Shape 570"/>
          <p:cNvSpPr/>
          <p:nvPr/>
        </p:nvSpPr>
        <p:spPr>
          <a:xfrm>
            <a:off x="169199" y="5840858"/>
            <a:ext cx="1270001" cy="3184719"/>
          </a:xfrm>
          <a:prstGeom prst="roundRect">
            <a:avLst>
              <a:gd name="adj" fmla="val 15000"/>
            </a:avLst>
          </a:prstGeom>
          <a:blipFill>
            <a:blip r:embed="rId3"/>
          </a:blipFill>
          <a:ln w="12700">
            <a:miter lim="400000"/>
          </a:ln>
          <a:effectLst>
            <a:outerShdw blurRad="50800" dist="12700" rotWithShape="0">
              <a:srgbClr val="000000">
                <a:alpha val="50000"/>
              </a:srgbClr>
            </a:outerShdw>
          </a:effectLst>
        </p:spPr>
        <p:txBody>
          <a:bodyPr lIns="0" tIns="0" rIns="0" bIns="0" anchor="ctr"/>
          <a:lstStyle/>
          <a:p>
            <a:pPr lvl="0">
              <a:defRPr sz="2400">
                <a:solidFill>
                  <a:srgbClr val="FFFFFF"/>
                </a:solidFill>
              </a:defRPr>
            </a:pPr>
            <a:endParaRPr/>
          </a:p>
        </p:txBody>
      </p:sp>
      <p:sp>
        <p:nvSpPr>
          <p:cNvPr id="571" name="Shape 571"/>
          <p:cNvSpPr/>
          <p:nvPr/>
        </p:nvSpPr>
        <p:spPr>
          <a:xfrm>
            <a:off x="213725" y="6468017"/>
            <a:ext cx="1180949"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生協</a:t>
            </a:r>
          </a:p>
          <a:p>
            <a:pPr lvl="0">
              <a:defRPr sz="1800"/>
            </a:pPr>
            <a:r>
              <a:rPr sz="3600">
                <a:solidFill>
                  <a:srgbClr val="FFFFFF"/>
                </a:solidFill>
                <a:latin typeface="ヒラギノ角ゴ ProN W6"/>
                <a:ea typeface="ヒラギノ角ゴ ProN W6"/>
                <a:cs typeface="ヒラギノ角ゴ ProN W6"/>
                <a:sym typeface="ヒラギノ角ゴ ProN W6"/>
              </a:rPr>
              <a:t>サポ</a:t>
            </a:r>
          </a:p>
          <a:p>
            <a:pPr lvl="0">
              <a:defRPr sz="1800"/>
            </a:pPr>
            <a:r>
              <a:rPr sz="3600">
                <a:solidFill>
                  <a:srgbClr val="FFFFFF"/>
                </a:solidFill>
                <a:latin typeface="ヒラギノ角ゴ ProN W6"/>
                <a:ea typeface="ヒラギノ角ゴ ProN W6"/>
                <a:cs typeface="ヒラギノ角ゴ ProN W6"/>
                <a:sym typeface="ヒラギノ角ゴ ProN W6"/>
              </a:rPr>
              <a:t>ート</a:t>
            </a:r>
          </a:p>
        </p:txBody>
      </p:sp>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 name="pasted-image.pdf"/>
          <p:cNvPicPr/>
          <p:nvPr/>
        </p:nvPicPr>
        <p:blipFill>
          <a:blip r:embed="rId2">
            <a:extLst/>
          </a:blip>
          <a:stretch>
            <a:fillRect/>
          </a:stretch>
        </p:blipFill>
        <p:spPr>
          <a:xfrm>
            <a:off x="5392" y="4044"/>
            <a:ext cx="12994016" cy="9745512"/>
          </a:xfrm>
          <a:prstGeom prst="rect">
            <a:avLst/>
          </a:prstGeom>
          <a:ln w="12700">
            <a:miter lim="400000"/>
          </a:ln>
        </p:spPr>
      </p:pic>
      <p:sp>
        <p:nvSpPr>
          <p:cNvPr id="574" name="Shape 574"/>
          <p:cNvSpPr/>
          <p:nvPr/>
        </p:nvSpPr>
        <p:spPr>
          <a:xfrm>
            <a:off x="8514014" y="203299"/>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50P</a:t>
            </a:r>
          </a:p>
        </p:txBody>
      </p:sp>
    </p:spTree>
  </p:cSld>
  <p:clrMapOvr>
    <a:masterClrMapping/>
  </p:clrMapOvr>
  <p:transition xmlns:p14="http://schemas.microsoft.com/office/powerpoint/2010/mai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 name="pasted-image.pdf"/>
          <p:cNvPicPr/>
          <p:nvPr/>
        </p:nvPicPr>
        <p:blipFill>
          <a:blip r:embed="rId3">
            <a:extLst/>
          </a:blip>
          <a:stretch>
            <a:fillRect/>
          </a:stretch>
        </p:blipFill>
        <p:spPr>
          <a:xfrm>
            <a:off x="-2794" y="-20362"/>
            <a:ext cx="13025232" cy="9768924"/>
          </a:xfrm>
          <a:prstGeom prst="rect">
            <a:avLst/>
          </a:prstGeom>
          <a:ln w="12700">
            <a:miter lim="400000"/>
          </a:ln>
        </p:spPr>
      </p:pic>
      <p:sp>
        <p:nvSpPr>
          <p:cNvPr id="577" name="Shape 577"/>
          <p:cNvSpPr/>
          <p:nvPr/>
        </p:nvSpPr>
        <p:spPr>
          <a:xfrm>
            <a:off x="8514014" y="203299"/>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51P</a:t>
            </a:r>
          </a:p>
        </p:txBody>
      </p:sp>
    </p:spTree>
  </p:cSld>
  <p:clrMapOvr>
    <a:masterClrMapping/>
  </p:clrMapOvr>
  <p:transition xmlns:p14="http://schemas.microsoft.com/office/powerpoint/2010/mai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 name="スクリーンショット 2015-02-12 16.40.54.png"/>
          <p:cNvPicPr/>
          <p:nvPr/>
        </p:nvPicPr>
        <p:blipFill>
          <a:blip r:embed="rId3">
            <a:extLst/>
          </a:blip>
          <a:stretch>
            <a:fillRect/>
          </a:stretch>
        </p:blipFill>
        <p:spPr>
          <a:xfrm>
            <a:off x="-11742" y="518764"/>
            <a:ext cx="13028284" cy="9241232"/>
          </a:xfrm>
          <a:prstGeom prst="rect">
            <a:avLst/>
          </a:prstGeom>
          <a:ln w="12700">
            <a:miter lim="400000"/>
          </a:ln>
        </p:spPr>
      </p:pic>
      <p:sp>
        <p:nvSpPr>
          <p:cNvPr id="582" name="Shape 582"/>
          <p:cNvSpPr/>
          <p:nvPr/>
        </p:nvSpPr>
        <p:spPr>
          <a:xfrm>
            <a:off x="8514014" y="203299"/>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52P</a:t>
            </a:r>
          </a:p>
        </p:txBody>
      </p:sp>
    </p:spTree>
  </p:cSld>
  <p:clrMapOvr>
    <a:masterClrMapping/>
  </p:clrMapOvr>
  <p:transition xmlns:p14="http://schemas.microsoft.com/office/powerpoint/2010/mai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 name="pasted-image.png"/>
          <p:cNvPicPr/>
          <p:nvPr/>
        </p:nvPicPr>
        <p:blipFill>
          <a:blip r:embed="rId3">
            <a:extLst/>
          </a:blip>
          <a:stretch>
            <a:fillRect/>
          </a:stretch>
        </p:blipFill>
        <p:spPr>
          <a:xfrm>
            <a:off x="-43381" y="-32536"/>
            <a:ext cx="13091562" cy="9818672"/>
          </a:xfrm>
          <a:prstGeom prst="rect">
            <a:avLst/>
          </a:prstGeom>
          <a:ln w="12700">
            <a:miter lim="400000"/>
          </a:ln>
        </p:spPr>
      </p:pic>
      <p:sp>
        <p:nvSpPr>
          <p:cNvPr id="587" name="Shape 587"/>
          <p:cNvSpPr/>
          <p:nvPr/>
        </p:nvSpPr>
        <p:spPr>
          <a:xfrm>
            <a:off x="574200" y="1328960"/>
            <a:ext cx="11856399" cy="6855012"/>
          </a:xfrm>
          <a:prstGeom prst="rect">
            <a:avLst/>
          </a:prstGeom>
          <a:solidFill>
            <a:srgbClr val="FFFFFF">
              <a:alpha val="70388"/>
            </a:srgbClr>
          </a:solidFill>
          <a:ln w="12700">
            <a:miter lim="400000"/>
          </a:ln>
        </p:spPr>
        <p:txBody>
          <a:bodyPr lIns="0" tIns="0" rIns="0" bIns="0" anchor="ctr"/>
          <a:lstStyle/>
          <a:p>
            <a:pPr lvl="0">
              <a:defRPr sz="3300">
                <a:solidFill>
                  <a:srgbClr val="FFFFFF"/>
                </a:solidFill>
              </a:defRPr>
            </a:pPr>
            <a:endParaRPr/>
          </a:p>
        </p:txBody>
      </p:sp>
      <p:sp>
        <p:nvSpPr>
          <p:cNvPr id="588" name="Shape 588"/>
          <p:cNvSpPr/>
          <p:nvPr/>
        </p:nvSpPr>
        <p:spPr>
          <a:xfrm>
            <a:off x="901168" y="1468660"/>
            <a:ext cx="4047237"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atin typeface="ヒラギノ角ゴ ProN W6"/>
                <a:ea typeface="ヒラギノ角ゴ ProN W6"/>
                <a:cs typeface="ヒラギノ角ゴ ProN W6"/>
                <a:sym typeface="ヒラギノ角ゴ ProN W6"/>
              </a:defRPr>
            </a:lvl1pPr>
          </a:lstStyle>
          <a:p>
            <a:pPr lvl="0">
              <a:defRPr sz="1800"/>
            </a:pPr>
            <a:r>
              <a:rPr sz="7000"/>
              <a:t>3月6日〜</a:t>
            </a:r>
          </a:p>
        </p:txBody>
      </p:sp>
      <p:sp>
        <p:nvSpPr>
          <p:cNvPr id="589" name="Shape 589"/>
          <p:cNvSpPr/>
          <p:nvPr/>
        </p:nvSpPr>
        <p:spPr>
          <a:xfrm>
            <a:off x="702310" y="2915656"/>
            <a:ext cx="1160018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000">
                <a:latin typeface="ヒラギノ角ゴ ProN W6"/>
                <a:ea typeface="ヒラギノ角ゴ ProN W6"/>
                <a:cs typeface="ヒラギノ角ゴ ProN W6"/>
                <a:sym typeface="ヒラギノ角ゴ ProN W6"/>
              </a:defRPr>
            </a:lvl1pPr>
          </a:lstStyle>
          <a:p>
            <a:pPr lvl="0">
              <a:defRPr sz="1800"/>
            </a:pPr>
            <a:r>
              <a:rPr sz="7000"/>
              <a:t>東広島キャンパス　大学会館</a:t>
            </a:r>
          </a:p>
        </p:txBody>
      </p:sp>
      <p:sp>
        <p:nvSpPr>
          <p:cNvPr id="590" name="Shape 590"/>
          <p:cNvSpPr/>
          <p:nvPr/>
        </p:nvSpPr>
        <p:spPr>
          <a:xfrm>
            <a:off x="253999" y="4759526"/>
            <a:ext cx="12496801" cy="10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500">
                <a:solidFill>
                  <a:srgbClr val="C82506"/>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7500">
                <a:solidFill>
                  <a:srgbClr val="C82506"/>
                </a:solidFill>
              </a:rPr>
              <a:t>「新入生サポートセンター」</a:t>
            </a:r>
          </a:p>
        </p:txBody>
      </p:sp>
      <p:sp>
        <p:nvSpPr>
          <p:cNvPr id="591" name="Shape 591"/>
          <p:cNvSpPr/>
          <p:nvPr/>
        </p:nvSpPr>
        <p:spPr>
          <a:xfrm>
            <a:off x="3074331" y="6361895"/>
            <a:ext cx="976884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000">
                <a:latin typeface="ヒラギノ角ゴ ProN W6"/>
                <a:ea typeface="ヒラギノ角ゴ ProN W6"/>
                <a:cs typeface="ヒラギノ角ゴ ProN W6"/>
                <a:sym typeface="ヒラギノ角ゴ ProN W6"/>
              </a:defRPr>
            </a:lvl1pPr>
          </a:lstStyle>
          <a:p>
            <a:pPr lvl="0">
              <a:defRPr sz="1800"/>
            </a:pPr>
            <a:r>
              <a:rPr sz="7000"/>
              <a:t>でお待ちしております。</a:t>
            </a:r>
          </a:p>
        </p:txBody>
      </p:sp>
    </p:spTree>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p:nvPr/>
        </p:nvSpPr>
        <p:spPr>
          <a:xfrm>
            <a:off x="4196319" y="1412350"/>
            <a:ext cx="2315790" cy="7678402"/>
          </a:xfrm>
          <a:prstGeom prst="rect">
            <a:avLst/>
          </a:prstGeom>
          <a:solidFill>
            <a:srgbClr val="A6AAA9"/>
          </a:solidFill>
          <a:ln w="12700">
            <a:miter lim="400000"/>
          </a:ln>
        </p:spPr>
        <p:txBody>
          <a:bodyPr lIns="0" tIns="0" rIns="0" bIns="0" anchor="ctr"/>
          <a:lstStyle/>
          <a:p>
            <a:pPr lvl="0">
              <a:defRPr sz="2400">
                <a:solidFill>
                  <a:srgbClr val="FFFFFF"/>
                </a:solidFill>
              </a:defRPr>
            </a:pPr>
            <a:endParaRPr/>
          </a:p>
        </p:txBody>
      </p:sp>
      <p:sp>
        <p:nvSpPr>
          <p:cNvPr id="596" name="Shape 596"/>
          <p:cNvSpPr/>
          <p:nvPr/>
        </p:nvSpPr>
        <p:spPr>
          <a:xfrm>
            <a:off x="1557226" y="2197903"/>
            <a:ext cx="2517759" cy="1512851"/>
          </a:xfrm>
          <a:prstGeom prst="rightArrow">
            <a:avLst>
              <a:gd name="adj1" fmla="val 62329"/>
              <a:gd name="adj2" fmla="val 53726"/>
            </a:avLst>
          </a:prstGeom>
          <a:blipFill>
            <a:blip r:embed="rId2"/>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597" name="Shape 597"/>
          <p:cNvSpPr/>
          <p:nvPr/>
        </p:nvSpPr>
        <p:spPr>
          <a:xfrm>
            <a:off x="1557226" y="2713028"/>
            <a:ext cx="2400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中間レポート</a:t>
            </a:r>
          </a:p>
        </p:txBody>
      </p:sp>
      <p:sp>
        <p:nvSpPr>
          <p:cNvPr id="598" name="Shape 598"/>
          <p:cNvSpPr/>
          <p:nvPr/>
        </p:nvSpPr>
        <p:spPr>
          <a:xfrm>
            <a:off x="6404949" y="4131994"/>
            <a:ext cx="5542246" cy="4908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５月からサークル活動本格化</a:t>
            </a:r>
          </a:p>
        </p:txBody>
      </p:sp>
      <p:sp>
        <p:nvSpPr>
          <p:cNvPr id="599" name="Shape 599"/>
          <p:cNvSpPr/>
          <p:nvPr/>
        </p:nvSpPr>
        <p:spPr>
          <a:xfrm>
            <a:off x="4317654" y="2300022"/>
            <a:ext cx="2140459" cy="1270001"/>
          </a:xfrm>
          <a:prstGeom prst="roundRect">
            <a:avLst>
              <a:gd name="adj" fmla="val 15000"/>
            </a:avLst>
          </a:prstGeom>
          <a:blipFill>
            <a:blip r:embed="rId2"/>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600" name="Shape 600"/>
          <p:cNvSpPr/>
          <p:nvPr/>
        </p:nvSpPr>
        <p:spPr>
          <a:xfrm>
            <a:off x="4294444" y="2693722"/>
            <a:ext cx="214045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TOEIC試験</a:t>
            </a:r>
          </a:p>
        </p:txBody>
      </p:sp>
      <p:sp>
        <p:nvSpPr>
          <p:cNvPr id="601" name="Shape 601"/>
          <p:cNvSpPr/>
          <p:nvPr/>
        </p:nvSpPr>
        <p:spPr>
          <a:xfrm>
            <a:off x="1557226" y="6420987"/>
            <a:ext cx="2517759" cy="2024461"/>
          </a:xfrm>
          <a:prstGeom prst="roundRect">
            <a:avLst>
              <a:gd name="adj" fmla="val 11170"/>
            </a:avLst>
          </a:prstGeom>
          <a:blipFill>
            <a:blip r:embed="rId3"/>
          </a:blipFill>
          <a:ln w="12700">
            <a:miter lim="400000"/>
          </a:ln>
          <a:effectLst>
            <a:outerShdw blurRad="50800" dist="12700" rotWithShape="0">
              <a:srgbClr val="000000">
                <a:alpha val="50000"/>
              </a:srgbClr>
            </a:outerShdw>
          </a:effectLst>
        </p:spPr>
        <p:txBody>
          <a:bodyPr lIns="0" tIns="0" rIns="0" bIns="0" anchor="ctr"/>
          <a:lstStyle/>
          <a:p>
            <a:pPr lvl="0">
              <a:defRPr sz="2400">
                <a:solidFill>
                  <a:srgbClr val="FFFFFF"/>
                </a:solidFill>
              </a:defRPr>
            </a:pPr>
            <a:endParaRPr/>
          </a:p>
        </p:txBody>
      </p:sp>
      <p:sp>
        <p:nvSpPr>
          <p:cNvPr id="602" name="Shape 602"/>
          <p:cNvSpPr/>
          <p:nvPr/>
        </p:nvSpPr>
        <p:spPr>
          <a:xfrm>
            <a:off x="2091444" y="6844715"/>
            <a:ext cx="144932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PC講座</a:t>
            </a:r>
          </a:p>
        </p:txBody>
      </p:sp>
      <p:sp>
        <p:nvSpPr>
          <p:cNvPr id="603" name="Shape 603"/>
          <p:cNvSpPr/>
          <p:nvPr/>
        </p:nvSpPr>
        <p:spPr>
          <a:xfrm>
            <a:off x="1808582" y="7482306"/>
            <a:ext cx="200787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おすすめ本</a:t>
            </a:r>
          </a:p>
        </p:txBody>
      </p:sp>
      <p:sp>
        <p:nvSpPr>
          <p:cNvPr id="604" name="Shape 604"/>
          <p:cNvSpPr/>
          <p:nvPr/>
        </p:nvSpPr>
        <p:spPr>
          <a:xfrm>
            <a:off x="4292254" y="6324308"/>
            <a:ext cx="2140459" cy="2217819"/>
          </a:xfrm>
          <a:prstGeom prst="roundRect">
            <a:avLst>
              <a:gd name="adj" fmla="val 11574"/>
            </a:avLst>
          </a:prstGeom>
          <a:blipFill>
            <a:blip r:embed="rId3"/>
          </a:blipFill>
          <a:ln w="12700">
            <a:miter lim="400000"/>
          </a:ln>
          <a:effectLst>
            <a:outerShdw blurRad="50800" dist="12700" rotWithShape="0">
              <a:srgbClr val="000000">
                <a:alpha val="50000"/>
              </a:srgbClr>
            </a:outerShdw>
          </a:effectLst>
        </p:spPr>
        <p:txBody>
          <a:bodyPr lIns="0" tIns="0" rIns="0" bIns="0" anchor="ctr"/>
          <a:lstStyle/>
          <a:p>
            <a:pPr lvl="0">
              <a:defRPr sz="2400">
                <a:solidFill>
                  <a:srgbClr val="FFFFFF"/>
                </a:solidFill>
              </a:defRPr>
            </a:pPr>
            <a:endParaRPr/>
          </a:p>
        </p:txBody>
      </p:sp>
      <p:sp>
        <p:nvSpPr>
          <p:cNvPr id="605" name="Shape 605"/>
          <p:cNvSpPr/>
          <p:nvPr/>
        </p:nvSpPr>
        <p:spPr>
          <a:xfrm>
            <a:off x="1952817" y="720080"/>
            <a:ext cx="1739393"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5/11〜</a:t>
            </a:r>
          </a:p>
        </p:txBody>
      </p:sp>
      <p:sp>
        <p:nvSpPr>
          <p:cNvPr id="606" name="Shape 606"/>
          <p:cNvSpPr/>
          <p:nvPr/>
        </p:nvSpPr>
        <p:spPr>
          <a:xfrm>
            <a:off x="4717227" y="720080"/>
            <a:ext cx="1294893"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角ゴ ProN W6"/>
                <a:ea typeface="ヒラギノ角ゴ ProN W6"/>
                <a:cs typeface="ヒラギノ角ゴ ProN W6"/>
                <a:sym typeface="ヒラギノ角ゴ ProN W6"/>
              </a:defRPr>
            </a:lvl1pPr>
          </a:lstStyle>
          <a:p>
            <a:pPr lvl="0">
              <a:defRPr sz="1800"/>
            </a:pPr>
            <a:r>
              <a:rPr sz="3500"/>
              <a:t>5/16</a:t>
            </a:r>
          </a:p>
        </p:txBody>
      </p:sp>
      <p:grpSp>
        <p:nvGrpSpPr>
          <p:cNvPr id="610" name="Group 610"/>
          <p:cNvGrpSpPr/>
          <p:nvPr/>
        </p:nvGrpSpPr>
        <p:grpSpPr>
          <a:xfrm>
            <a:off x="1539954" y="1423335"/>
            <a:ext cx="11169492" cy="7656433"/>
            <a:chOff x="0" y="0"/>
            <a:chExt cx="11169490" cy="7656431"/>
          </a:xfrm>
        </p:grpSpPr>
        <p:sp>
          <p:nvSpPr>
            <p:cNvPr id="607" name="Shape 607"/>
            <p:cNvSpPr/>
            <p:nvPr/>
          </p:nvSpPr>
          <p:spPr>
            <a:xfrm>
              <a:off x="0" y="0"/>
              <a:ext cx="11169491" cy="7656432"/>
            </a:xfrm>
            <a:prstGeom prst="rect">
              <a:avLst/>
            </a:prstGeom>
            <a:noFill/>
            <a:ln w="50800" cap="flat">
              <a:solidFill>
                <a:srgbClr val="85888D"/>
              </a:solidFill>
              <a:prstDash val="solid"/>
              <a:miter lim="400000"/>
            </a:ln>
            <a:effectLst/>
          </p:spPr>
          <p:txBody>
            <a:bodyPr wrap="square" lIns="0" tIns="0" rIns="0" bIns="0" numCol="1" anchor="ctr">
              <a:noAutofit/>
            </a:bodyPr>
            <a:lstStyle/>
            <a:p>
              <a:pPr lvl="0">
                <a:defRPr sz="2400"/>
              </a:pPr>
              <a:endParaRPr/>
            </a:p>
          </p:txBody>
        </p:sp>
        <p:sp>
          <p:nvSpPr>
            <p:cNvPr id="608" name="Shape 608"/>
            <p:cNvSpPr/>
            <p:nvPr/>
          </p:nvSpPr>
          <p:spPr>
            <a:xfrm flipV="1">
              <a:off x="2690648" y="40721"/>
              <a:ext cx="1" cy="7574988"/>
            </a:xfrm>
            <a:prstGeom prst="line">
              <a:avLst/>
            </a:prstGeom>
            <a:noFill/>
            <a:ln w="38100" cap="rnd">
              <a:solidFill>
                <a:srgbClr val="53585F"/>
              </a:solidFill>
              <a:custDash>
                <a:ds d="100000" sp="200000"/>
              </a:custDash>
              <a:miter lim="400000"/>
            </a:ln>
            <a:effectLst/>
          </p:spPr>
          <p:txBody>
            <a:bodyPr wrap="square" lIns="0" tIns="0" rIns="0" bIns="0" numCol="1" anchor="ctr">
              <a:noAutofit/>
            </a:bodyPr>
            <a:lstStyle/>
            <a:p>
              <a:pPr lvl="0">
                <a:defRPr sz="2400"/>
              </a:pPr>
              <a:endParaRPr/>
            </a:p>
          </p:txBody>
        </p:sp>
        <p:sp>
          <p:nvSpPr>
            <p:cNvPr id="609" name="Shape 609"/>
            <p:cNvSpPr/>
            <p:nvPr/>
          </p:nvSpPr>
          <p:spPr>
            <a:xfrm flipV="1">
              <a:off x="4971398" y="40722"/>
              <a:ext cx="1" cy="7574988"/>
            </a:xfrm>
            <a:prstGeom prst="line">
              <a:avLst/>
            </a:prstGeom>
            <a:noFill/>
            <a:ln w="38100" cap="rnd">
              <a:solidFill>
                <a:srgbClr val="53585F"/>
              </a:solidFill>
              <a:custDash>
                <a:ds d="100000" sp="200000"/>
              </a:custDash>
              <a:miter lim="400000"/>
            </a:ln>
            <a:effectLst/>
          </p:spPr>
          <p:txBody>
            <a:bodyPr wrap="square" lIns="0" tIns="0" rIns="0" bIns="0" numCol="1" anchor="ctr">
              <a:noAutofit/>
            </a:bodyPr>
            <a:lstStyle/>
            <a:p>
              <a:pPr lvl="0">
                <a:defRPr sz="2400"/>
              </a:pPr>
              <a:endParaRPr/>
            </a:p>
          </p:txBody>
        </p:sp>
      </p:grpSp>
      <p:sp>
        <p:nvSpPr>
          <p:cNvPr id="611" name="Shape 611"/>
          <p:cNvSpPr/>
          <p:nvPr/>
        </p:nvSpPr>
        <p:spPr>
          <a:xfrm>
            <a:off x="169199" y="1423335"/>
            <a:ext cx="1270001" cy="3143871"/>
          </a:xfrm>
          <a:prstGeom prst="roundRect">
            <a:avLst>
              <a:gd name="adj" fmla="val 15000"/>
            </a:avLst>
          </a:prstGeom>
          <a:blipFill>
            <a:blip r:embed="rId2"/>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612" name="Shape 612"/>
          <p:cNvSpPr/>
          <p:nvPr/>
        </p:nvSpPr>
        <p:spPr>
          <a:xfrm>
            <a:off x="213725" y="2372970"/>
            <a:ext cx="1180949"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大学</a:t>
            </a:r>
          </a:p>
          <a:p>
            <a:pPr lvl="0">
              <a:defRPr sz="1800"/>
            </a:pPr>
            <a:r>
              <a:rPr sz="3600">
                <a:solidFill>
                  <a:srgbClr val="FFFFFF"/>
                </a:solidFill>
                <a:latin typeface="ヒラギノ角ゴ ProN W6"/>
                <a:ea typeface="ヒラギノ角ゴ ProN W6"/>
                <a:cs typeface="ヒラギノ角ゴ ProN W6"/>
                <a:sym typeface="ヒラギノ角ゴ ProN W6"/>
              </a:rPr>
              <a:t>生活</a:t>
            </a:r>
          </a:p>
        </p:txBody>
      </p:sp>
      <p:sp>
        <p:nvSpPr>
          <p:cNvPr id="613" name="Shape 613"/>
          <p:cNvSpPr/>
          <p:nvPr/>
        </p:nvSpPr>
        <p:spPr>
          <a:xfrm>
            <a:off x="169199" y="5840858"/>
            <a:ext cx="1270001" cy="3184719"/>
          </a:xfrm>
          <a:prstGeom prst="roundRect">
            <a:avLst>
              <a:gd name="adj" fmla="val 15000"/>
            </a:avLst>
          </a:prstGeom>
          <a:blipFill>
            <a:blip r:embed="rId3"/>
          </a:blipFill>
          <a:ln w="12700">
            <a:miter lim="400000"/>
          </a:ln>
          <a:effectLst>
            <a:outerShdw blurRad="50800" dist="12700" rotWithShape="0">
              <a:srgbClr val="000000">
                <a:alpha val="50000"/>
              </a:srgbClr>
            </a:outerShdw>
          </a:effectLst>
        </p:spPr>
        <p:txBody>
          <a:bodyPr lIns="0" tIns="0" rIns="0" bIns="0" anchor="ctr"/>
          <a:lstStyle/>
          <a:p>
            <a:pPr lvl="0">
              <a:defRPr sz="2400">
                <a:solidFill>
                  <a:srgbClr val="FFFFFF"/>
                </a:solidFill>
              </a:defRPr>
            </a:pPr>
            <a:endParaRPr/>
          </a:p>
        </p:txBody>
      </p:sp>
      <p:sp>
        <p:nvSpPr>
          <p:cNvPr id="614" name="Shape 614"/>
          <p:cNvSpPr/>
          <p:nvPr/>
        </p:nvSpPr>
        <p:spPr>
          <a:xfrm>
            <a:off x="213725" y="6468017"/>
            <a:ext cx="1180949"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生協</a:t>
            </a:r>
          </a:p>
          <a:p>
            <a:pPr lvl="0">
              <a:defRPr sz="1800"/>
            </a:pPr>
            <a:r>
              <a:rPr sz="3600">
                <a:solidFill>
                  <a:srgbClr val="FFFFFF"/>
                </a:solidFill>
                <a:latin typeface="ヒラギノ角ゴ ProN W6"/>
                <a:ea typeface="ヒラギノ角ゴ ProN W6"/>
                <a:cs typeface="ヒラギノ角ゴ ProN W6"/>
                <a:sym typeface="ヒラギノ角ゴ ProN W6"/>
              </a:rPr>
              <a:t>サポ</a:t>
            </a:r>
          </a:p>
          <a:p>
            <a:pPr lvl="0">
              <a:defRPr sz="1800"/>
            </a:pPr>
            <a:r>
              <a:rPr sz="3600">
                <a:solidFill>
                  <a:srgbClr val="FFFFFF"/>
                </a:solidFill>
                <a:latin typeface="ヒラギノ角ゴ ProN W6"/>
                <a:ea typeface="ヒラギノ角ゴ ProN W6"/>
                <a:cs typeface="ヒラギノ角ゴ ProN W6"/>
                <a:sym typeface="ヒラギノ角ゴ ProN W6"/>
              </a:rPr>
              <a:t>ート</a:t>
            </a:r>
          </a:p>
        </p:txBody>
      </p:sp>
      <p:sp>
        <p:nvSpPr>
          <p:cNvPr id="615" name="Shape 615"/>
          <p:cNvSpPr/>
          <p:nvPr/>
        </p:nvSpPr>
        <p:spPr>
          <a:xfrm>
            <a:off x="4547318" y="6873122"/>
            <a:ext cx="1638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英語講座</a:t>
            </a:r>
          </a:p>
        </p:txBody>
      </p:sp>
      <p:sp>
        <p:nvSpPr>
          <p:cNvPr id="616" name="Shape 616"/>
          <p:cNvSpPr/>
          <p:nvPr/>
        </p:nvSpPr>
        <p:spPr>
          <a:xfrm>
            <a:off x="4543729" y="7510713"/>
            <a:ext cx="163830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電子辞書</a:t>
            </a:r>
          </a:p>
        </p:txBody>
      </p:sp>
    </p:spTree>
  </p:cSld>
  <p:clrMapOvr>
    <a:masterClrMapping/>
  </p:clrMapOvr>
  <p:transition xmlns:p14="http://schemas.microsoft.com/office/powerpoint/2010/mai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 name="pasted-image.pdf"/>
          <p:cNvPicPr/>
          <p:nvPr/>
        </p:nvPicPr>
        <p:blipFill>
          <a:blip r:embed="rId2">
            <a:extLst/>
          </a:blip>
          <a:stretch>
            <a:fillRect/>
          </a:stretch>
        </p:blipFill>
        <p:spPr>
          <a:xfrm>
            <a:off x="-38100" y="-38101"/>
            <a:ext cx="13106400" cy="9829801"/>
          </a:xfrm>
          <a:prstGeom prst="rect">
            <a:avLst/>
          </a:prstGeom>
          <a:ln w="12700">
            <a:miter lim="400000"/>
          </a:ln>
        </p:spPr>
      </p:pic>
    </p:spTree>
  </p:cSld>
  <p:clrMapOvr>
    <a:masterClrMapping/>
  </p:clrMapOvr>
  <p:transition xmlns:p14="http://schemas.microsoft.com/office/powerpoint/2010/mai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 name="pasted-image.pdf"/>
          <p:cNvPicPr/>
          <p:nvPr/>
        </p:nvPicPr>
        <p:blipFill>
          <a:blip r:embed="rId2">
            <a:extLst/>
          </a:blip>
          <a:stretch>
            <a:fillRect/>
          </a:stretch>
        </p:blipFill>
        <p:spPr>
          <a:xfrm>
            <a:off x="-25214" y="-18910"/>
            <a:ext cx="13055228" cy="9791420"/>
          </a:xfrm>
          <a:prstGeom prst="rect">
            <a:avLst/>
          </a:prstGeom>
          <a:ln w="12700">
            <a:miter lim="400000"/>
          </a:ln>
        </p:spPr>
      </p:pic>
    </p:spTree>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 name="pasted-image.pdf"/>
          <p:cNvPicPr/>
          <p:nvPr/>
        </p:nvPicPr>
        <p:blipFill>
          <a:blip r:embed="rId2">
            <a:extLst/>
          </a:blip>
          <a:stretch>
            <a:fillRect/>
          </a:stretch>
        </p:blipFill>
        <p:spPr>
          <a:xfrm>
            <a:off x="18763" y="-10614"/>
            <a:ext cx="13004801" cy="9753601"/>
          </a:xfrm>
          <a:prstGeom prst="rect">
            <a:avLst/>
          </a:prstGeom>
          <a:ln w="12700">
            <a:miter lim="400000"/>
          </a:ln>
        </p:spPr>
      </p:pic>
      <p:sp>
        <p:nvSpPr>
          <p:cNvPr id="623" name="Shape 623"/>
          <p:cNvSpPr/>
          <p:nvPr/>
        </p:nvSpPr>
        <p:spPr>
          <a:xfrm>
            <a:off x="8514014" y="203299"/>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55P</a:t>
            </a:r>
          </a:p>
        </p:txBody>
      </p:sp>
    </p:spTree>
  </p:cSld>
  <p:clrMapOvr>
    <a:masterClrMapping/>
  </p:clrMapOvr>
  <p:transition xmlns:p14="http://schemas.microsoft.com/office/powerpoint/2010/mai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 name="pasted-image.pdf"/>
          <p:cNvPicPr/>
          <p:nvPr/>
        </p:nvPicPr>
        <p:blipFill>
          <a:blip r:embed="rId3">
            <a:extLst/>
          </a:blip>
          <a:stretch>
            <a:fillRect/>
          </a:stretch>
        </p:blipFill>
        <p:spPr>
          <a:xfrm>
            <a:off x="15908" y="11931"/>
            <a:ext cx="12972984" cy="9729738"/>
          </a:xfrm>
          <a:prstGeom prst="rect">
            <a:avLst/>
          </a:prstGeom>
          <a:ln w="12700">
            <a:miter lim="400000"/>
          </a:ln>
        </p:spPr>
      </p:pic>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p:nvPr/>
        </p:nvSpPr>
        <p:spPr>
          <a:xfrm>
            <a:off x="1765299" y="1125316"/>
            <a:ext cx="9474201" cy="958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700">
                <a:latin typeface="ヒラギノ角ゴ ProN W6"/>
                <a:ea typeface="ヒラギノ角ゴ ProN W6"/>
                <a:cs typeface="ヒラギノ角ゴ ProN W6"/>
                <a:sym typeface="ヒラギノ角ゴ ProN W6"/>
              </a:defRPr>
            </a:lvl1pPr>
          </a:lstStyle>
          <a:p>
            <a:pPr lvl="0">
              <a:defRPr sz="1800"/>
            </a:pPr>
            <a:r>
              <a:rPr sz="6700"/>
              <a:t>お部屋探しに必要な保証</a:t>
            </a:r>
          </a:p>
        </p:txBody>
      </p:sp>
      <p:sp>
        <p:nvSpPr>
          <p:cNvPr id="159" name="Shape 159"/>
          <p:cNvSpPr/>
          <p:nvPr/>
        </p:nvSpPr>
        <p:spPr>
          <a:xfrm>
            <a:off x="658297" y="5837325"/>
            <a:ext cx="5720715" cy="3005808"/>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lvl="0">
              <a:defRPr sz="3300">
                <a:solidFill>
                  <a:srgbClr val="FFFFFF"/>
                </a:solidFill>
              </a:defRPr>
            </a:pPr>
            <a:endParaRPr/>
          </a:p>
        </p:txBody>
      </p:sp>
      <p:sp>
        <p:nvSpPr>
          <p:cNvPr id="160" name="Shape 160"/>
          <p:cNvSpPr/>
          <p:nvPr/>
        </p:nvSpPr>
        <p:spPr>
          <a:xfrm>
            <a:off x="662947" y="2886869"/>
            <a:ext cx="5711415" cy="2234607"/>
          </a:xfrm>
          <a:prstGeom prst="rect">
            <a:avLst/>
          </a:prstGeom>
          <a:solidFill>
            <a:srgbClr val="EC5D57"/>
          </a:solidFill>
          <a:ln w="12700">
            <a:miter lim="400000"/>
          </a:ln>
          <a:effectLst>
            <a:outerShdw blurRad="38100" dist="25400" dir="5400000" rotWithShape="0">
              <a:srgbClr val="000000">
                <a:alpha val="50000"/>
              </a:srgbClr>
            </a:outerShdw>
          </a:effectLst>
        </p:spPr>
        <p:txBody>
          <a:bodyPr lIns="0" tIns="0" rIns="0" bIns="0" anchor="ctr"/>
          <a:lstStyle/>
          <a:p>
            <a:pPr lvl="0">
              <a:defRPr sz="3300">
                <a:solidFill>
                  <a:srgbClr val="FFFFFF"/>
                </a:solidFill>
              </a:defRPr>
            </a:pPr>
            <a:endParaRPr/>
          </a:p>
        </p:txBody>
      </p:sp>
      <p:sp>
        <p:nvSpPr>
          <p:cNvPr id="161" name="Shape 161"/>
          <p:cNvSpPr/>
          <p:nvPr/>
        </p:nvSpPr>
        <p:spPr>
          <a:xfrm>
            <a:off x="1175504" y="3381873"/>
            <a:ext cx="4686301"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9000">
                <a:solidFill>
                  <a:srgbClr val="FFFFFF"/>
                </a:solidFill>
              </a:rPr>
              <a:t>火災共済</a:t>
            </a:r>
          </a:p>
        </p:txBody>
      </p:sp>
      <p:sp>
        <p:nvSpPr>
          <p:cNvPr id="162" name="Shape 162"/>
          <p:cNvSpPr/>
          <p:nvPr/>
        </p:nvSpPr>
        <p:spPr>
          <a:xfrm>
            <a:off x="1095253" y="5924179"/>
            <a:ext cx="4846803" cy="283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8600">
                <a:solidFill>
                  <a:srgbClr val="FFFFFF"/>
                </a:solidFill>
                <a:latin typeface="ヒラギノ角ゴ ProN W6"/>
                <a:ea typeface="ヒラギノ角ゴ ProN W6"/>
                <a:cs typeface="ヒラギノ角ゴ ProN W6"/>
                <a:sym typeface="ヒラギノ角ゴ ProN W6"/>
              </a:rPr>
              <a:t>学生賠償</a:t>
            </a:r>
          </a:p>
          <a:p>
            <a:pPr lvl="0">
              <a:defRPr sz="1800"/>
            </a:pPr>
            <a:r>
              <a:rPr sz="8600">
                <a:solidFill>
                  <a:srgbClr val="FFFFFF"/>
                </a:solidFill>
                <a:latin typeface="ヒラギノ角ゴ ProN W6"/>
                <a:ea typeface="ヒラギノ角ゴ ProN W6"/>
                <a:cs typeface="ヒラギノ角ゴ ProN W6"/>
                <a:sym typeface="ヒラギノ角ゴ ProN W6"/>
              </a:rPr>
              <a:t>責任保険</a:t>
            </a:r>
          </a:p>
        </p:txBody>
      </p:sp>
      <p:sp>
        <p:nvSpPr>
          <p:cNvPr id="163" name="Shape 163"/>
          <p:cNvSpPr/>
          <p:nvPr/>
        </p:nvSpPr>
        <p:spPr>
          <a:xfrm>
            <a:off x="6926981" y="3010397"/>
            <a:ext cx="5608918" cy="19875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5900">
                <a:solidFill>
                  <a:srgbClr val="EC5D57"/>
                </a:solidFill>
                <a:latin typeface="ヒラギノ角ゴ ProN W6"/>
                <a:ea typeface="ヒラギノ角ゴ ProN W6"/>
                <a:cs typeface="ヒラギノ角ゴ ProN W6"/>
                <a:sym typeface="ヒラギノ角ゴ ProN W6"/>
              </a:rPr>
              <a:t>１年間の掛け金</a:t>
            </a:r>
          </a:p>
          <a:p>
            <a:pPr lvl="0">
              <a:defRPr sz="1800"/>
            </a:pPr>
            <a:r>
              <a:rPr sz="5900">
                <a:solidFill>
                  <a:srgbClr val="EC5D57"/>
                </a:solidFill>
                <a:latin typeface="ヒラギノ角ゴ ProN W6"/>
                <a:ea typeface="ヒラギノ角ゴ ProN W6"/>
                <a:cs typeface="ヒラギノ角ゴ ProN W6"/>
                <a:sym typeface="ヒラギノ角ゴ ProN W6"/>
              </a:rPr>
              <a:t>2,000円</a:t>
            </a:r>
          </a:p>
        </p:txBody>
      </p:sp>
      <p:sp>
        <p:nvSpPr>
          <p:cNvPr id="164" name="Shape 164"/>
          <p:cNvSpPr/>
          <p:nvPr/>
        </p:nvSpPr>
        <p:spPr>
          <a:xfrm>
            <a:off x="6926981" y="6346454"/>
            <a:ext cx="5608918" cy="19875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5900">
                <a:solidFill>
                  <a:srgbClr val="EC5D57"/>
                </a:solidFill>
                <a:latin typeface="ヒラギノ角ゴ ProN W6"/>
                <a:ea typeface="ヒラギノ角ゴ ProN W6"/>
                <a:cs typeface="ヒラギノ角ゴ ProN W6"/>
                <a:sym typeface="ヒラギノ角ゴ ProN W6"/>
              </a:rPr>
              <a:t>４年間の保険料</a:t>
            </a:r>
          </a:p>
          <a:p>
            <a:pPr lvl="0">
              <a:defRPr sz="1800"/>
            </a:pPr>
            <a:r>
              <a:rPr sz="5900">
                <a:solidFill>
                  <a:srgbClr val="EC5D57"/>
                </a:solidFill>
                <a:latin typeface="ヒラギノ角ゴ ProN W6"/>
                <a:ea typeface="ヒラギノ角ゴ ProN W6"/>
                <a:cs typeface="ヒラギノ角ゴ ProN W6"/>
                <a:sym typeface="ヒラギノ角ゴ ProN W6"/>
              </a:rPr>
              <a:t>5,800円</a:t>
            </a:r>
          </a:p>
        </p:txBody>
      </p:sp>
      <p:sp>
        <p:nvSpPr>
          <p:cNvPr id="165" name="Shape 165"/>
          <p:cNvSpPr/>
          <p:nvPr/>
        </p:nvSpPr>
        <p:spPr>
          <a:xfrm>
            <a:off x="8729283" y="64007"/>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18P</a:t>
            </a:r>
          </a:p>
        </p:txBody>
      </p:sp>
    </p:spTree>
  </p:cSld>
  <p:clrMapOvr>
    <a:masterClrMapping/>
  </p:clrMapOvr>
  <p:transition xmlns:p14="http://schemas.microsoft.com/office/powerpoint/2010/mai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 name="pasted-image.pdf"/>
          <p:cNvPicPr/>
          <p:nvPr/>
        </p:nvPicPr>
        <p:blipFill>
          <a:blip r:embed="rId2">
            <a:extLst/>
          </a:blip>
          <a:stretch>
            <a:fillRect/>
          </a:stretch>
        </p:blipFill>
        <p:spPr>
          <a:xfrm>
            <a:off x="-2282" y="-1952"/>
            <a:ext cx="13010007" cy="9757504"/>
          </a:xfrm>
          <a:prstGeom prst="rect">
            <a:avLst/>
          </a:prstGeom>
          <a:ln w="12700">
            <a:miter lim="400000"/>
          </a:ln>
        </p:spPr>
      </p:pic>
    </p:spTree>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 name="pasted-image.pdf"/>
          <p:cNvPicPr/>
          <p:nvPr/>
        </p:nvPicPr>
        <p:blipFill>
          <a:blip r:embed="rId3">
            <a:extLst/>
          </a:blip>
          <a:stretch>
            <a:fillRect/>
          </a:stretch>
        </p:blipFill>
        <p:spPr>
          <a:xfrm>
            <a:off x="-15555" y="-2733"/>
            <a:ext cx="13012089" cy="9759066"/>
          </a:xfrm>
          <a:prstGeom prst="rect">
            <a:avLst/>
          </a:prstGeom>
          <a:ln w="12700">
            <a:miter lim="400000"/>
          </a:ln>
        </p:spPr>
      </p:pic>
    </p:spTree>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5" name="pasted-image.pdf"/>
          <p:cNvPicPr/>
          <p:nvPr/>
        </p:nvPicPr>
        <p:blipFill>
          <a:blip r:embed="rId2">
            <a:extLst/>
          </a:blip>
          <a:stretch>
            <a:fillRect/>
          </a:stretch>
        </p:blipFill>
        <p:spPr>
          <a:xfrm>
            <a:off x="-5759" y="-1330"/>
            <a:ext cx="13008347" cy="9756260"/>
          </a:xfrm>
          <a:prstGeom prst="rect">
            <a:avLst/>
          </a:prstGeom>
          <a:ln w="12700">
            <a:miter lim="400000"/>
          </a:ln>
        </p:spPr>
      </p:pic>
    </p:spTree>
  </p:cSld>
  <p:clrMapOvr>
    <a:masterClrMapping/>
  </p:clrMapOvr>
  <p:transition xmlns:p14="http://schemas.microsoft.com/office/powerpoint/2010/mai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 name="260284-1305150U14488.jpg"/>
          <p:cNvPicPr/>
          <p:nvPr/>
        </p:nvPicPr>
        <p:blipFill>
          <a:blip r:embed="rId3">
            <a:extLst/>
          </a:blip>
          <a:stretch>
            <a:fillRect/>
          </a:stretch>
        </p:blipFill>
        <p:spPr>
          <a:xfrm>
            <a:off x="-14237" y="-92151"/>
            <a:ext cx="13033274" cy="10556951"/>
          </a:xfrm>
          <a:prstGeom prst="rect">
            <a:avLst/>
          </a:prstGeom>
          <a:ln w="12700">
            <a:miter lim="400000"/>
          </a:ln>
        </p:spPr>
      </p:pic>
      <p:sp>
        <p:nvSpPr>
          <p:cNvPr id="638" name="Shape 638"/>
          <p:cNvSpPr/>
          <p:nvPr/>
        </p:nvSpPr>
        <p:spPr>
          <a:xfrm>
            <a:off x="1682749" y="1028700"/>
            <a:ext cx="9639301" cy="2006600"/>
          </a:xfrm>
          <a:prstGeom prst="rect">
            <a:avLst/>
          </a:prstGeom>
          <a:solidFill>
            <a:srgbClr val="FFFFFF">
              <a:alpha val="70205"/>
            </a:srgbClr>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nSpc>
                <a:spcPct val="150000"/>
              </a:lnSpc>
              <a:defRPr sz="1800"/>
            </a:pPr>
            <a:r>
              <a:rPr sz="5000">
                <a:latin typeface="ヒラギノ角ゴ ProN W6"/>
                <a:ea typeface="ヒラギノ角ゴ ProN W6"/>
                <a:cs typeface="ヒラギノ角ゴ ProN W6"/>
                <a:sym typeface="ヒラギノ角ゴ ProN W6"/>
              </a:rPr>
              <a:t>1,2年次からTOEICを利用して</a:t>
            </a:r>
          </a:p>
          <a:p>
            <a:pPr lvl="0">
              <a:lnSpc>
                <a:spcPct val="150000"/>
              </a:lnSpc>
              <a:defRPr sz="1800"/>
            </a:pPr>
            <a:r>
              <a:rPr sz="5000">
                <a:latin typeface="ヒラギノ角ゴ ProN W6"/>
                <a:ea typeface="ヒラギノ角ゴ ProN W6"/>
                <a:cs typeface="ヒラギノ角ゴ ProN W6"/>
                <a:sym typeface="ヒラギノ角ゴ ProN W6"/>
              </a:rPr>
              <a:t>英語力を高めておくことが重要に</a:t>
            </a:r>
          </a:p>
        </p:txBody>
      </p:sp>
    </p:spTree>
  </p:cSld>
  <p:clrMapOvr>
    <a:masterClrMapping/>
  </p:clrMapOvr>
  <p:transition xmlns:p14="http://schemas.microsoft.com/office/powerpoint/2010/mai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 name="1.AZ-K9800フリ.jpg"/>
          <p:cNvPicPr/>
          <p:nvPr/>
        </p:nvPicPr>
        <p:blipFill>
          <a:blip r:embed="rId3">
            <a:extLst/>
          </a:blip>
          <a:stretch>
            <a:fillRect/>
          </a:stretch>
        </p:blipFill>
        <p:spPr>
          <a:xfrm>
            <a:off x="-646959" y="3405915"/>
            <a:ext cx="8360357" cy="6613173"/>
          </a:xfrm>
          <a:prstGeom prst="rect">
            <a:avLst/>
          </a:prstGeom>
          <a:ln w="12700">
            <a:miter lim="400000"/>
          </a:ln>
        </p:spPr>
      </p:pic>
      <p:sp>
        <p:nvSpPr>
          <p:cNvPr id="643" name="Shape 643"/>
          <p:cNvSpPr/>
          <p:nvPr/>
        </p:nvSpPr>
        <p:spPr>
          <a:xfrm>
            <a:off x="2344499" y="3014537"/>
            <a:ext cx="237744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ヒラギノ角ゴ ProN W6"/>
                <a:ea typeface="ヒラギノ角ゴ ProN W6"/>
                <a:cs typeface="ヒラギノ角ゴ ProN W6"/>
                <a:sym typeface="ヒラギノ角ゴ ProN W6"/>
              </a:defRPr>
            </a:lvl1pPr>
          </a:lstStyle>
          <a:p>
            <a:pPr lvl="0">
              <a:defRPr sz="1800"/>
            </a:pPr>
            <a:r>
              <a:rPr sz="3600"/>
              <a:t>文系モデル</a:t>
            </a:r>
          </a:p>
        </p:txBody>
      </p:sp>
      <p:pic>
        <p:nvPicPr>
          <p:cNvPr id="644" name="スクリーンショット 2015-02-09 19.49.55.png"/>
          <p:cNvPicPr/>
          <p:nvPr/>
        </p:nvPicPr>
        <p:blipFill>
          <a:blip r:embed="rId4">
            <a:extLst/>
          </a:blip>
          <a:stretch>
            <a:fillRect/>
          </a:stretch>
        </p:blipFill>
        <p:spPr>
          <a:xfrm>
            <a:off x="876300" y="342900"/>
            <a:ext cx="11252200" cy="2362200"/>
          </a:xfrm>
          <a:prstGeom prst="rect">
            <a:avLst/>
          </a:prstGeom>
          <a:ln w="12700">
            <a:miter lim="400000"/>
          </a:ln>
        </p:spPr>
      </p:pic>
      <p:pic>
        <p:nvPicPr>
          <p:cNvPr id="645" name="1.AZ-K9850フリ.jpg"/>
          <p:cNvPicPr/>
          <p:nvPr/>
        </p:nvPicPr>
        <p:blipFill>
          <a:blip r:embed="rId5">
            <a:extLst/>
          </a:blip>
          <a:stretch>
            <a:fillRect/>
          </a:stretch>
        </p:blipFill>
        <p:spPr>
          <a:xfrm>
            <a:off x="6073317" y="3401498"/>
            <a:ext cx="8362243" cy="6622006"/>
          </a:xfrm>
          <a:prstGeom prst="rect">
            <a:avLst/>
          </a:prstGeom>
          <a:ln w="12700">
            <a:miter lim="400000"/>
          </a:ln>
        </p:spPr>
      </p:pic>
      <p:sp>
        <p:nvSpPr>
          <p:cNvPr id="646" name="Shape 646"/>
          <p:cNvSpPr/>
          <p:nvPr/>
        </p:nvSpPr>
        <p:spPr>
          <a:xfrm>
            <a:off x="9065718" y="3014537"/>
            <a:ext cx="237744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ヒラギノ角ゴ ProN W6"/>
                <a:ea typeface="ヒラギノ角ゴ ProN W6"/>
                <a:cs typeface="ヒラギノ角ゴ ProN W6"/>
                <a:sym typeface="ヒラギノ角ゴ ProN W6"/>
              </a:defRPr>
            </a:lvl1pPr>
          </a:lstStyle>
          <a:p>
            <a:pPr lvl="0">
              <a:defRPr sz="1800"/>
            </a:pPr>
            <a:r>
              <a:rPr sz="3600"/>
              <a:t>理系モデル</a:t>
            </a:r>
          </a:p>
        </p:txBody>
      </p:sp>
      <p:sp>
        <p:nvSpPr>
          <p:cNvPr id="647" name="Shape 647"/>
          <p:cNvSpPr/>
          <p:nvPr/>
        </p:nvSpPr>
        <p:spPr>
          <a:xfrm>
            <a:off x="8615317" y="51344"/>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56P</a:t>
            </a:r>
          </a:p>
        </p:txBody>
      </p:sp>
    </p:spTree>
  </p:cSld>
  <p:clrMapOvr>
    <a:masterClrMapping/>
  </p:clrMapOvr>
  <p:transition xmlns:p14="http://schemas.microsoft.com/office/powerpoint/2010/mai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Shape 651"/>
          <p:cNvSpPr/>
          <p:nvPr/>
        </p:nvSpPr>
        <p:spPr>
          <a:xfrm>
            <a:off x="444500" y="628056"/>
            <a:ext cx="12115801" cy="736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ヒラギノ角ゴ ProN W6"/>
                <a:ea typeface="ヒラギノ角ゴ ProN W6"/>
                <a:cs typeface="ヒラギノ角ゴ ProN W6"/>
                <a:sym typeface="ヒラギノ角ゴ ProN W6"/>
              </a:defRPr>
            </a:lvl1pPr>
          </a:lstStyle>
          <a:p>
            <a:pPr lvl="0">
              <a:defRPr sz="1800"/>
            </a:pPr>
            <a:r>
              <a:rPr sz="5000"/>
              <a:t>高校生モデルと生協モデル、どこが違う？</a:t>
            </a:r>
          </a:p>
        </p:txBody>
      </p:sp>
      <p:grpSp>
        <p:nvGrpSpPr>
          <p:cNvPr id="664" name="Group 664"/>
          <p:cNvGrpSpPr/>
          <p:nvPr/>
        </p:nvGrpSpPr>
        <p:grpSpPr>
          <a:xfrm>
            <a:off x="340608" y="3667661"/>
            <a:ext cx="12323584" cy="5230276"/>
            <a:chOff x="0" y="0"/>
            <a:chExt cx="12323583" cy="5230275"/>
          </a:xfrm>
        </p:grpSpPr>
        <p:sp>
          <p:nvSpPr>
            <p:cNvPr id="652" name="Shape 652"/>
            <p:cNvSpPr/>
            <p:nvPr/>
          </p:nvSpPr>
          <p:spPr>
            <a:xfrm>
              <a:off x="2149321" y="127634"/>
              <a:ext cx="2830069"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pPr>
              <a:r>
                <a:rPr sz="3600"/>
                <a:t>高校生モデル</a:t>
              </a:r>
            </a:p>
          </p:txBody>
        </p:sp>
        <p:sp>
          <p:nvSpPr>
            <p:cNvPr id="653" name="Shape 653"/>
            <p:cNvSpPr/>
            <p:nvPr/>
          </p:nvSpPr>
          <p:spPr>
            <a:xfrm>
              <a:off x="7539856" y="127634"/>
              <a:ext cx="2377441"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C82506"/>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600">
                  <a:solidFill>
                    <a:srgbClr val="C82506"/>
                  </a:solidFill>
                </a:rPr>
                <a:t>生協モデル</a:t>
              </a:r>
            </a:p>
          </p:txBody>
        </p:sp>
        <p:sp>
          <p:nvSpPr>
            <p:cNvPr id="654" name="Shape 654"/>
            <p:cNvSpPr/>
            <p:nvPr/>
          </p:nvSpPr>
          <p:spPr>
            <a:xfrm>
              <a:off x="2223489" y="1544060"/>
              <a:ext cx="2755901" cy="762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200"/>
              </a:lvl1pPr>
            </a:lstStyle>
            <a:p>
              <a:pPr lvl="0">
                <a:defRPr sz="1800"/>
              </a:pPr>
              <a:r>
                <a:rPr sz="5200"/>
                <a:t>該当なし</a:t>
              </a:r>
            </a:p>
          </p:txBody>
        </p:sp>
        <p:sp>
          <p:nvSpPr>
            <p:cNvPr id="655" name="Shape 655"/>
            <p:cNvSpPr/>
            <p:nvPr/>
          </p:nvSpPr>
          <p:spPr>
            <a:xfrm>
              <a:off x="2223489" y="3741912"/>
              <a:ext cx="2755901" cy="762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200"/>
              </a:lvl1pPr>
            </a:lstStyle>
            <a:p>
              <a:pPr lvl="0">
                <a:defRPr sz="1800"/>
              </a:pPr>
              <a:r>
                <a:rPr sz="5200"/>
                <a:t>該当なし</a:t>
              </a:r>
            </a:p>
          </p:txBody>
        </p:sp>
        <p:sp>
          <p:nvSpPr>
            <p:cNvPr id="656" name="Shape 656"/>
            <p:cNvSpPr/>
            <p:nvPr/>
          </p:nvSpPr>
          <p:spPr>
            <a:xfrm>
              <a:off x="5871133" y="1118234"/>
              <a:ext cx="5714887" cy="14922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lgn="l">
                <a:defRPr sz="1800"/>
              </a:pPr>
              <a:r>
                <a:rPr sz="2700">
                  <a:solidFill>
                    <a:srgbClr val="C82506"/>
                  </a:solidFill>
                </a:rPr>
                <a:t>n.＜統＞t検定</a:t>
              </a:r>
            </a:p>
            <a:p>
              <a:pPr lvl="0" algn="l">
                <a:defRPr sz="1800"/>
              </a:pPr>
              <a:r>
                <a:rPr sz="2700"/>
                <a:t>標準偏差が未知のとき正規母集団の</a:t>
              </a:r>
            </a:p>
            <a:p>
              <a:pPr lvl="0" algn="l">
                <a:defRPr sz="1800"/>
              </a:pPr>
              <a:r>
                <a:rPr sz="2700"/>
                <a:t>平均値に関して行われる</a:t>
              </a:r>
            </a:p>
          </p:txBody>
        </p:sp>
        <p:sp>
          <p:nvSpPr>
            <p:cNvPr id="657" name="Shape 657"/>
            <p:cNvSpPr/>
            <p:nvPr/>
          </p:nvSpPr>
          <p:spPr>
            <a:xfrm>
              <a:off x="6042583" y="3285088"/>
              <a:ext cx="5371987" cy="14922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lgn="l">
                <a:defRPr sz="1800"/>
              </a:pPr>
              <a:r>
                <a:rPr sz="2700">
                  <a:solidFill>
                    <a:srgbClr val="C82506"/>
                  </a:solidFill>
                </a:rPr>
                <a:t>＜統＞線形回帰</a:t>
              </a:r>
            </a:p>
            <a:p>
              <a:pPr lvl="0" algn="l">
                <a:defRPr sz="1800"/>
              </a:pPr>
              <a:r>
                <a:rPr sz="2700"/>
                <a:t>与えられた離散データに適合する</a:t>
              </a:r>
            </a:p>
            <a:p>
              <a:pPr lvl="0" algn="l">
                <a:defRPr sz="1800"/>
              </a:pPr>
              <a:r>
                <a:rPr sz="2700"/>
                <a:t>直線近似を求める操作</a:t>
              </a:r>
            </a:p>
          </p:txBody>
        </p:sp>
        <p:sp>
          <p:nvSpPr>
            <p:cNvPr id="658" name="Shape 658"/>
            <p:cNvSpPr/>
            <p:nvPr/>
          </p:nvSpPr>
          <p:spPr>
            <a:xfrm flipV="1">
              <a:off x="5560260" y="-1"/>
              <a:ext cx="1" cy="523027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lvl="0">
                <a:defRPr sz="2400"/>
              </a:pPr>
              <a:endParaRPr/>
            </a:p>
          </p:txBody>
        </p:sp>
        <p:sp>
          <p:nvSpPr>
            <p:cNvPr id="659" name="Shape 659"/>
            <p:cNvSpPr/>
            <p:nvPr/>
          </p:nvSpPr>
          <p:spPr>
            <a:xfrm flipV="1">
              <a:off x="66937" y="902333"/>
              <a:ext cx="12256647"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lvl="0">
                <a:defRPr sz="2400"/>
              </a:pPr>
              <a:endParaRPr/>
            </a:p>
          </p:txBody>
        </p:sp>
        <p:sp>
          <p:nvSpPr>
            <p:cNvPr id="660" name="Shape 660"/>
            <p:cNvSpPr/>
            <p:nvPr/>
          </p:nvSpPr>
          <p:spPr>
            <a:xfrm flipV="1">
              <a:off x="66937" y="2947785"/>
              <a:ext cx="12256647"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lvl="0">
                <a:defRPr sz="2400"/>
              </a:pPr>
              <a:endParaRPr/>
            </a:p>
          </p:txBody>
        </p:sp>
        <p:sp>
          <p:nvSpPr>
            <p:cNvPr id="661" name="Shape 661"/>
            <p:cNvSpPr/>
            <p:nvPr/>
          </p:nvSpPr>
          <p:spPr>
            <a:xfrm flipV="1">
              <a:off x="1853197" y="-1"/>
              <a:ext cx="1" cy="523027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lvl="0">
                <a:defRPr sz="2400"/>
              </a:pPr>
              <a:endParaRPr/>
            </a:p>
          </p:txBody>
        </p:sp>
        <p:sp>
          <p:nvSpPr>
            <p:cNvPr id="662" name="Shape 662"/>
            <p:cNvSpPr/>
            <p:nvPr/>
          </p:nvSpPr>
          <p:spPr>
            <a:xfrm>
              <a:off x="221361" y="1645660"/>
              <a:ext cx="1424179"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C82506"/>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600">
                  <a:solidFill>
                    <a:srgbClr val="C82506"/>
                  </a:solidFill>
                </a:rPr>
                <a:t>t test</a:t>
              </a:r>
            </a:p>
          </p:txBody>
        </p:sp>
        <p:sp>
          <p:nvSpPr>
            <p:cNvPr id="663" name="Shape 663"/>
            <p:cNvSpPr/>
            <p:nvPr/>
          </p:nvSpPr>
          <p:spPr>
            <a:xfrm>
              <a:off x="0" y="3691112"/>
              <a:ext cx="1866900" cy="863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lgn="l">
                <a:defRPr sz="1800"/>
              </a:pPr>
              <a:r>
                <a:rPr sz="2400">
                  <a:solidFill>
                    <a:srgbClr val="C82506"/>
                  </a:solidFill>
                  <a:latin typeface="ヒラギノ角ゴ ProN W6"/>
                  <a:ea typeface="ヒラギノ角ゴ ProN W6"/>
                  <a:cs typeface="ヒラギノ角ゴ ProN W6"/>
                  <a:sym typeface="ヒラギノ角ゴ ProN W6"/>
                </a:rPr>
                <a:t>linear</a:t>
              </a:r>
            </a:p>
            <a:p>
              <a:pPr lvl="0" algn="l">
                <a:defRPr sz="1800"/>
              </a:pPr>
              <a:r>
                <a:rPr sz="2400">
                  <a:solidFill>
                    <a:srgbClr val="C82506"/>
                  </a:solidFill>
                  <a:latin typeface="ヒラギノ角ゴ ProN W6"/>
                  <a:ea typeface="ヒラギノ角ゴ ProN W6"/>
                  <a:cs typeface="ヒラギノ角ゴ ProN W6"/>
                  <a:sym typeface="ヒラギノ角ゴ ProN W6"/>
                </a:rPr>
                <a:t>regression</a:t>
              </a:r>
            </a:p>
          </p:txBody>
        </p:sp>
      </p:grpSp>
      <p:sp>
        <p:nvSpPr>
          <p:cNvPr id="665" name="Shape 665"/>
          <p:cNvSpPr/>
          <p:nvPr/>
        </p:nvSpPr>
        <p:spPr>
          <a:xfrm>
            <a:off x="862597" y="1652558"/>
            <a:ext cx="10862768" cy="172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3200"/>
              <a:t>総合科学部　論文</a:t>
            </a:r>
          </a:p>
          <a:p>
            <a:pPr lvl="0" algn="l">
              <a:defRPr sz="1800"/>
            </a:pPr>
            <a:r>
              <a:rPr sz="3200"/>
              <a:t>Flexible Emotional Responsiveness in Trait Resilience</a:t>
            </a:r>
          </a:p>
          <a:p>
            <a:pPr lvl="0" algn="l">
              <a:defRPr sz="1800"/>
            </a:pPr>
            <a:r>
              <a:rPr sz="3200"/>
              <a:t>Statistical Analyses（統計による分析）より</a:t>
            </a:r>
          </a:p>
        </p:txBody>
      </p:sp>
      <p:sp>
        <p:nvSpPr>
          <p:cNvPr id="666" name="Shape 666"/>
          <p:cNvSpPr/>
          <p:nvPr/>
        </p:nvSpPr>
        <p:spPr>
          <a:xfrm>
            <a:off x="8653305" y="13355"/>
            <a:ext cx="425831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58P</a:t>
            </a:r>
          </a:p>
        </p:txBody>
      </p:sp>
    </p:spTree>
  </p:cSld>
  <p:clrMapOvr>
    <a:masterClrMapping/>
  </p:clrMapOvr>
  <p:transition xmlns:p14="http://schemas.microsoft.com/office/powerpoint/2010/mai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p:nvPr/>
        </p:nvSpPr>
        <p:spPr>
          <a:xfrm>
            <a:off x="893367" y="918567"/>
            <a:ext cx="9738411"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solidFill>
                  <a:srgbClr val="70BF41"/>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4600">
                <a:solidFill>
                  <a:srgbClr val="70BF41"/>
                </a:solidFill>
              </a:rPr>
              <a:t>在学保証(4年間)は生協モデルのみ！</a:t>
            </a:r>
          </a:p>
        </p:txBody>
      </p:sp>
      <p:pic>
        <p:nvPicPr>
          <p:cNvPr id="669" name="スクリーンショット 2015-02-09 20.29.14.png"/>
          <p:cNvPicPr/>
          <p:nvPr/>
        </p:nvPicPr>
        <p:blipFill>
          <a:blip r:embed="rId2">
            <a:extLst/>
          </a:blip>
          <a:stretch>
            <a:fillRect/>
          </a:stretch>
        </p:blipFill>
        <p:spPr>
          <a:xfrm>
            <a:off x="1107076" y="1887770"/>
            <a:ext cx="11063593" cy="1970703"/>
          </a:xfrm>
          <a:prstGeom prst="rect">
            <a:avLst/>
          </a:prstGeom>
          <a:ln w="12700">
            <a:miter lim="400000"/>
          </a:ln>
        </p:spPr>
      </p:pic>
      <p:grpSp>
        <p:nvGrpSpPr>
          <p:cNvPr id="676" name="Group 676"/>
          <p:cNvGrpSpPr/>
          <p:nvPr/>
        </p:nvGrpSpPr>
        <p:grpSpPr>
          <a:xfrm>
            <a:off x="503990" y="4375228"/>
            <a:ext cx="12269765" cy="4234489"/>
            <a:chOff x="0" y="0"/>
            <a:chExt cx="12269763" cy="4234487"/>
          </a:xfrm>
        </p:grpSpPr>
        <p:sp>
          <p:nvSpPr>
            <p:cNvPr id="670" name="Shape 670"/>
            <p:cNvSpPr/>
            <p:nvPr/>
          </p:nvSpPr>
          <p:spPr>
            <a:xfrm>
              <a:off x="391359" y="-1"/>
              <a:ext cx="11214101"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pPr>
              <a:r>
                <a:rPr sz="4600">
                  <a:solidFill>
                    <a:srgbClr val="70BF41"/>
                  </a:solidFill>
                  <a:latin typeface="ヒラギノ角ゴ ProN W6"/>
                  <a:ea typeface="ヒラギノ角ゴ ProN W6"/>
                  <a:cs typeface="ヒラギノ角ゴ ProN W6"/>
                  <a:sym typeface="ヒラギノ角ゴ ProN W6"/>
                </a:rPr>
                <a:t>第２外国語カード</a:t>
              </a:r>
              <a:r>
                <a:rPr sz="2200">
                  <a:solidFill>
                    <a:srgbClr val="70BF41"/>
                  </a:solidFill>
                  <a:latin typeface="ヒラギノ角ゴ ProN W6"/>
                  <a:ea typeface="ヒラギノ角ゴ ProN W6"/>
                  <a:cs typeface="ヒラギノ角ゴ ProN W6"/>
                  <a:sym typeface="ヒラギノ角ゴ ProN W6"/>
                </a:rPr>
                <a:t>〜ほとんどの学部・学科で第２外国語は必修講義〜</a:t>
              </a:r>
            </a:p>
          </p:txBody>
        </p:sp>
        <p:sp>
          <p:nvSpPr>
            <p:cNvPr id="671" name="Shape 671"/>
            <p:cNvSpPr/>
            <p:nvPr/>
          </p:nvSpPr>
          <p:spPr>
            <a:xfrm>
              <a:off x="-1" y="1281652"/>
              <a:ext cx="3416301"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atin typeface="ヒラギノ角ゴ ProN W6"/>
                  <a:ea typeface="ヒラギノ角ゴ ProN W6"/>
                  <a:cs typeface="ヒラギノ角ゴ ProN W6"/>
                  <a:sym typeface="ヒラギノ角ゴ ProN W6"/>
                </a:defRPr>
              </a:lvl1pPr>
            </a:lstStyle>
            <a:p>
              <a:pPr lvl="0">
                <a:defRPr sz="1800"/>
              </a:pPr>
              <a:r>
                <a:rPr sz="2600"/>
                <a:t>メーカー希望小売価格</a:t>
              </a:r>
            </a:p>
          </p:txBody>
        </p:sp>
        <p:sp>
          <p:nvSpPr>
            <p:cNvPr id="672" name="Shape 672"/>
            <p:cNvSpPr/>
            <p:nvPr/>
          </p:nvSpPr>
          <p:spPr>
            <a:xfrm>
              <a:off x="1409896" y="1832806"/>
              <a:ext cx="2077213" cy="508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atin typeface="ヒラギノ角ゴ ProN W6"/>
                  <a:ea typeface="ヒラギノ角ゴ ProN W6"/>
                  <a:cs typeface="ヒラギノ角ゴ ProN W6"/>
                  <a:sym typeface="ヒラギノ角ゴ ProN W6"/>
                </a:defRPr>
              </a:lvl1pPr>
            </a:lstStyle>
            <a:p>
              <a:pPr lvl="0">
                <a:defRPr sz="1800"/>
              </a:pPr>
              <a:r>
                <a:rPr sz="3200"/>
                <a:t>12,960円</a:t>
              </a:r>
            </a:p>
          </p:txBody>
        </p:sp>
        <p:sp>
          <p:nvSpPr>
            <p:cNvPr id="673" name="Shape 673"/>
            <p:cNvSpPr/>
            <p:nvPr/>
          </p:nvSpPr>
          <p:spPr>
            <a:xfrm>
              <a:off x="4799923" y="2738892"/>
              <a:ext cx="4213226" cy="425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500">
                  <a:latin typeface="ヒラギノ角ゴ ProN W6"/>
                  <a:ea typeface="ヒラギノ角ゴ ProN W6"/>
                  <a:cs typeface="ヒラギノ角ゴ ProN W6"/>
                  <a:sym typeface="ヒラギノ角ゴ ProN W6"/>
                </a:defRPr>
              </a:lvl1pPr>
            </a:lstStyle>
            <a:p>
              <a:pPr lvl="0">
                <a:defRPr sz="1800"/>
              </a:pPr>
              <a:r>
                <a:rPr sz="2500"/>
                <a:t>※セット時の特別価格です。</a:t>
              </a:r>
            </a:p>
          </p:txBody>
        </p:sp>
        <p:pic>
          <p:nvPicPr>
            <p:cNvPr id="674" name="スクリーンショット 2015-02-09 20.49.02.png"/>
            <p:cNvPicPr/>
            <p:nvPr/>
          </p:nvPicPr>
          <p:blipFill>
            <a:blip r:embed="rId3">
              <a:extLst/>
            </a:blip>
            <a:stretch>
              <a:fillRect/>
            </a:stretch>
          </p:blipFill>
          <p:spPr>
            <a:xfrm>
              <a:off x="8862314" y="838745"/>
              <a:ext cx="3178408" cy="2918947"/>
            </a:xfrm>
            <a:prstGeom prst="rect">
              <a:avLst/>
            </a:prstGeom>
            <a:ln w="12700" cap="flat">
              <a:noFill/>
              <a:miter lim="400000"/>
            </a:ln>
            <a:effectLst/>
          </p:spPr>
        </p:pic>
        <p:sp>
          <p:nvSpPr>
            <p:cNvPr id="675" name="Shape 675"/>
            <p:cNvSpPr/>
            <p:nvPr/>
          </p:nvSpPr>
          <p:spPr>
            <a:xfrm>
              <a:off x="8633270" y="3910637"/>
              <a:ext cx="3636494" cy="323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700"/>
              </a:lvl1pPr>
            </a:lstStyle>
            <a:p>
              <a:pPr lvl="0">
                <a:defRPr sz="1800"/>
              </a:pPr>
              <a:r>
                <a:rPr sz="1700"/>
                <a:t>※6言語中から1言語お選び頂けます</a:t>
              </a:r>
            </a:p>
          </p:txBody>
        </p:sp>
      </p:grpSp>
      <p:sp>
        <p:nvSpPr>
          <p:cNvPr id="677" name="Shape 677"/>
          <p:cNvSpPr/>
          <p:nvPr/>
        </p:nvSpPr>
        <p:spPr>
          <a:xfrm>
            <a:off x="8653305" y="13355"/>
            <a:ext cx="425831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57P</a:t>
            </a:r>
          </a:p>
        </p:txBody>
      </p:sp>
      <p:grpSp>
        <p:nvGrpSpPr>
          <p:cNvPr id="680" name="Group 680"/>
          <p:cNvGrpSpPr/>
          <p:nvPr/>
        </p:nvGrpSpPr>
        <p:grpSpPr>
          <a:xfrm>
            <a:off x="4442092" y="5522234"/>
            <a:ext cx="4592469" cy="1270001"/>
            <a:chOff x="0" y="0"/>
            <a:chExt cx="4592468" cy="1270000"/>
          </a:xfrm>
        </p:grpSpPr>
        <p:sp>
          <p:nvSpPr>
            <p:cNvPr id="678" name="Shape 678"/>
            <p:cNvSpPr/>
            <p:nvPr/>
          </p:nvSpPr>
          <p:spPr>
            <a:xfrm>
              <a:off x="1601745" y="231775"/>
              <a:ext cx="2990724" cy="806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500">
                  <a:solidFill>
                    <a:srgbClr val="C82506"/>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5500">
                  <a:solidFill>
                    <a:srgbClr val="C82506"/>
                  </a:solidFill>
                </a:rPr>
                <a:t>3,900円</a:t>
              </a:r>
            </a:p>
          </p:txBody>
        </p:sp>
        <p:sp>
          <p:nvSpPr>
            <p:cNvPr id="679" name="Shape 679"/>
            <p:cNvSpPr/>
            <p:nvPr/>
          </p:nvSpPr>
          <p:spPr>
            <a:xfrm>
              <a:off x="0" y="0"/>
              <a:ext cx="1270000" cy="1270000"/>
            </a:xfrm>
            <a:prstGeom prst="rightArrow">
              <a:avLst>
                <a:gd name="adj1" fmla="val 32000"/>
                <a:gd name="adj2" fmla="val 64000"/>
              </a:avLst>
            </a:prstGeom>
            <a:blipFill rotWithShape="1">
              <a:blip r:embed="rId4"/>
              <a:srcRect/>
              <a:tile tx="0" ty="0" sx="100000" sy="100000" flip="none" algn="tl"/>
            </a:blipFill>
            <a:ln w="12700" cap="flat">
              <a:noFill/>
              <a:miter lim="400000"/>
            </a:ln>
            <a:effectLst>
              <a:outerShdw blurRad="50800" dist="12700" rotWithShape="0">
                <a:srgbClr val="000000">
                  <a:alpha val="50000"/>
                </a:srgbClr>
              </a:outerShdw>
            </a:effectLst>
          </p:spPr>
          <p:txBody>
            <a:bodyPr wrap="square" lIns="50800" tIns="50800" rIns="50800" bIns="50800" numCol="1" anchor="ctr">
              <a:noAutofit/>
            </a:bodyPr>
            <a:lstStyle/>
            <a:p>
              <a:pPr lvl="0">
                <a:defRPr sz="3300">
                  <a:solidFill>
                    <a:srgbClr val="FFFFFF"/>
                  </a:solidFill>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 grpId="1" animBg="1" advAuto="0"/>
      <p:bldP spid="680" grpId="2"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2" name="スクリーンショット 2015-02-09 19.44.13.png"/>
          <p:cNvPicPr/>
          <p:nvPr/>
        </p:nvPicPr>
        <p:blipFill>
          <a:blip r:embed="rId2">
            <a:extLst/>
          </a:blip>
          <a:stretch>
            <a:fillRect/>
          </a:stretch>
        </p:blipFill>
        <p:spPr>
          <a:xfrm>
            <a:off x="126007" y="1971810"/>
            <a:ext cx="12752886" cy="7375682"/>
          </a:xfrm>
          <a:prstGeom prst="rect">
            <a:avLst/>
          </a:prstGeom>
          <a:ln w="12700">
            <a:miter lim="400000"/>
          </a:ln>
        </p:spPr>
      </p:pic>
      <p:sp>
        <p:nvSpPr>
          <p:cNvPr id="683" name="Shape 683"/>
          <p:cNvSpPr/>
          <p:nvPr/>
        </p:nvSpPr>
        <p:spPr>
          <a:xfrm>
            <a:off x="4235450" y="747470"/>
            <a:ext cx="4533901" cy="838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atin typeface="ヒラギノ角ゴ ProN W6"/>
                <a:ea typeface="ヒラギノ角ゴ ProN W6"/>
                <a:cs typeface="ヒラギノ角ゴ ProN W6"/>
                <a:sym typeface="ヒラギノ角ゴ ProN W6"/>
              </a:defRPr>
            </a:lvl1pPr>
          </a:lstStyle>
          <a:p>
            <a:pPr lvl="0">
              <a:defRPr sz="1800"/>
            </a:pPr>
            <a:r>
              <a:rPr sz="5800"/>
              <a:t>電子辞書価格</a:t>
            </a:r>
          </a:p>
        </p:txBody>
      </p:sp>
      <p:sp>
        <p:nvSpPr>
          <p:cNvPr id="684" name="Shape 684"/>
          <p:cNvSpPr/>
          <p:nvPr/>
        </p:nvSpPr>
        <p:spPr>
          <a:xfrm>
            <a:off x="8653305" y="13355"/>
            <a:ext cx="425831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56P</a:t>
            </a:r>
          </a:p>
        </p:txBody>
      </p:sp>
    </p:spTree>
  </p:cSld>
  <p:clrMapOvr>
    <a:masterClrMapping/>
  </p:clrMapOvr>
  <p:transition xmlns:p14="http://schemas.microsoft.com/office/powerpoint/2010/mai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 name="pasted-image.pdf"/>
          <p:cNvPicPr/>
          <p:nvPr/>
        </p:nvPicPr>
        <p:blipFill>
          <a:blip r:embed="rId2">
            <a:extLst/>
          </a:blip>
          <a:stretch>
            <a:fillRect/>
          </a:stretch>
        </p:blipFill>
        <p:spPr>
          <a:xfrm>
            <a:off x="-48618" y="5197"/>
            <a:ext cx="13101940" cy="9826455"/>
          </a:xfrm>
          <a:prstGeom prst="rect">
            <a:avLst/>
          </a:prstGeom>
          <a:ln w="12700">
            <a:miter lim="400000"/>
          </a:ln>
        </p:spPr>
      </p:pic>
      <p:sp>
        <p:nvSpPr>
          <p:cNvPr id="687" name="Shape 687"/>
          <p:cNvSpPr/>
          <p:nvPr/>
        </p:nvSpPr>
        <p:spPr>
          <a:xfrm>
            <a:off x="8514014" y="203299"/>
            <a:ext cx="425831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60P</a:t>
            </a:r>
          </a:p>
        </p:txBody>
      </p:sp>
    </p:spTree>
  </p:cSld>
  <p:clrMapOvr>
    <a:masterClrMapping/>
  </p:clrMapOvr>
  <p:transition xmlns:p14="http://schemas.microsoft.com/office/powerpoint/2010/mai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 name="pasted-image.pdf"/>
          <p:cNvPicPr/>
          <p:nvPr/>
        </p:nvPicPr>
        <p:blipFill>
          <a:blip r:embed="rId3">
            <a:extLst/>
          </a:blip>
          <a:stretch>
            <a:fillRect/>
          </a:stretch>
        </p:blipFill>
        <p:spPr>
          <a:xfrm>
            <a:off x="4652" y="3489"/>
            <a:ext cx="12995496" cy="9746622"/>
          </a:xfrm>
          <a:prstGeom prst="rect">
            <a:avLst/>
          </a:prstGeom>
          <a:ln w="12700">
            <a:miter lim="400000"/>
          </a:ln>
        </p:spPr>
      </p:pic>
      <p:sp>
        <p:nvSpPr>
          <p:cNvPr id="690" name="Shape 690"/>
          <p:cNvSpPr/>
          <p:nvPr/>
        </p:nvSpPr>
        <p:spPr>
          <a:xfrm>
            <a:off x="8729283" y="152647"/>
            <a:ext cx="425831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60P</a:t>
            </a:r>
          </a:p>
        </p:txBody>
      </p:sp>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p:nvPr/>
        </p:nvSpPr>
        <p:spPr>
          <a:xfrm>
            <a:off x="1350534" y="1088960"/>
            <a:ext cx="4200213" cy="111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8000">
                <a:solidFill>
                  <a:srgbClr val="70BF41"/>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8000">
                <a:solidFill>
                  <a:srgbClr val="70BF41"/>
                </a:solidFill>
              </a:rPr>
              <a:t>火災共済</a:t>
            </a:r>
          </a:p>
        </p:txBody>
      </p:sp>
      <p:sp>
        <p:nvSpPr>
          <p:cNvPr id="170" name="Shape 170"/>
          <p:cNvSpPr/>
          <p:nvPr/>
        </p:nvSpPr>
        <p:spPr>
          <a:xfrm>
            <a:off x="6996852" y="1088960"/>
            <a:ext cx="4178301"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solidFill>
                  <a:srgbClr val="70BF41"/>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8000">
                <a:solidFill>
                  <a:srgbClr val="70BF41"/>
                </a:solidFill>
              </a:rPr>
              <a:t>給付実例</a:t>
            </a:r>
          </a:p>
        </p:txBody>
      </p:sp>
      <p:sp>
        <p:nvSpPr>
          <p:cNvPr id="171" name="Shape 171"/>
          <p:cNvSpPr/>
          <p:nvPr/>
        </p:nvSpPr>
        <p:spPr>
          <a:xfrm>
            <a:off x="362302" y="2689203"/>
            <a:ext cx="12120772" cy="2383347"/>
          </a:xfrm>
          <a:prstGeom prst="rect">
            <a:avLst/>
          </a:prstGeom>
          <a:solidFill>
            <a:srgbClr val="51A7F9">
              <a:alpha val="48115"/>
            </a:srgbClr>
          </a:solidFill>
          <a:ln w="12700">
            <a:miter lim="400000"/>
          </a:ln>
        </p:spPr>
        <p:txBody>
          <a:bodyPr lIns="0" tIns="0" rIns="0" bIns="0" anchor="ctr"/>
          <a:lstStyle/>
          <a:p>
            <a:pPr lvl="0">
              <a:defRPr sz="3300">
                <a:solidFill>
                  <a:srgbClr val="FFFFFF"/>
                </a:solidFill>
              </a:defRPr>
            </a:pPr>
            <a:endParaRPr/>
          </a:p>
        </p:txBody>
      </p:sp>
      <p:sp>
        <p:nvSpPr>
          <p:cNvPr id="172" name="Shape 172"/>
          <p:cNvSpPr/>
          <p:nvPr/>
        </p:nvSpPr>
        <p:spPr>
          <a:xfrm>
            <a:off x="362302" y="5567892"/>
            <a:ext cx="12120771" cy="3286816"/>
          </a:xfrm>
          <a:prstGeom prst="rect">
            <a:avLst/>
          </a:prstGeom>
          <a:solidFill>
            <a:srgbClr val="F5D328">
              <a:alpha val="58754"/>
            </a:srgbClr>
          </a:solidFill>
          <a:ln w="12700">
            <a:miter lim="400000"/>
          </a:ln>
        </p:spPr>
        <p:txBody>
          <a:bodyPr lIns="0" tIns="0" rIns="0" bIns="0" anchor="ctr"/>
          <a:lstStyle/>
          <a:p>
            <a:pPr lvl="0">
              <a:defRPr sz="2400"/>
            </a:pPr>
            <a:endParaRPr/>
          </a:p>
        </p:txBody>
      </p:sp>
      <p:sp>
        <p:nvSpPr>
          <p:cNvPr id="173" name="Shape 173"/>
          <p:cNvSpPr/>
          <p:nvPr/>
        </p:nvSpPr>
        <p:spPr>
          <a:xfrm>
            <a:off x="793671" y="2868709"/>
            <a:ext cx="300929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EC5D57"/>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600">
                <a:solidFill>
                  <a:srgbClr val="EC5D57"/>
                </a:solidFill>
              </a:rPr>
              <a:t>[寮/家財保証]</a:t>
            </a:r>
          </a:p>
        </p:txBody>
      </p:sp>
      <p:sp>
        <p:nvSpPr>
          <p:cNvPr id="174" name="Shape 174"/>
          <p:cNvSpPr/>
          <p:nvPr/>
        </p:nvSpPr>
        <p:spPr>
          <a:xfrm>
            <a:off x="8961606" y="4242486"/>
            <a:ext cx="321117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solidFill>
                  <a:srgbClr val="EC5D57"/>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4400">
                <a:solidFill>
                  <a:srgbClr val="EC5D57"/>
                </a:solidFill>
              </a:rPr>
              <a:t>233,850円</a:t>
            </a:r>
          </a:p>
        </p:txBody>
      </p:sp>
      <p:sp>
        <p:nvSpPr>
          <p:cNvPr id="175" name="Shape 175"/>
          <p:cNvSpPr/>
          <p:nvPr/>
        </p:nvSpPr>
        <p:spPr>
          <a:xfrm>
            <a:off x="776000" y="5762387"/>
            <a:ext cx="643829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EC5D57"/>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600">
                <a:solidFill>
                  <a:srgbClr val="EC5D57"/>
                </a:solidFill>
              </a:rPr>
              <a:t>[マンション/家財･借家人賠償]</a:t>
            </a:r>
          </a:p>
        </p:txBody>
      </p:sp>
      <p:sp>
        <p:nvSpPr>
          <p:cNvPr id="176" name="Shape 176"/>
          <p:cNvSpPr/>
          <p:nvPr/>
        </p:nvSpPr>
        <p:spPr>
          <a:xfrm>
            <a:off x="622276" y="3520923"/>
            <a:ext cx="10780752"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600">
                <a:latin typeface="ヒラギノ角ゴ ProN W6"/>
                <a:ea typeface="ヒラギノ角ゴ ProN W6"/>
                <a:cs typeface="ヒラギノ角ゴ ProN W6"/>
                <a:sym typeface="ヒラギノ角ゴ ProN W6"/>
              </a:rPr>
              <a:t>寮の自室の窓を全開で出かけていたが、集中豪雨で窓際に置いてあった</a:t>
            </a:r>
          </a:p>
          <a:p>
            <a:pPr lvl="0" algn="l">
              <a:defRPr sz="1800"/>
            </a:pPr>
            <a:r>
              <a:rPr sz="2600">
                <a:latin typeface="ヒラギノ角ゴ ProN W6"/>
                <a:ea typeface="ヒラギノ角ゴ ProN W6"/>
                <a:cs typeface="ヒラギノ角ゴ ProN W6"/>
                <a:sym typeface="ヒラギノ角ゴ ProN W6"/>
              </a:rPr>
              <a:t>パソコンのキーボードから雨が入り修理不能になった。</a:t>
            </a:r>
          </a:p>
        </p:txBody>
      </p:sp>
      <p:sp>
        <p:nvSpPr>
          <p:cNvPr id="177" name="Shape 177"/>
          <p:cNvSpPr/>
          <p:nvPr/>
        </p:nvSpPr>
        <p:spPr>
          <a:xfrm>
            <a:off x="587721" y="6612047"/>
            <a:ext cx="12253279" cy="18732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500">
                <a:latin typeface="ヒラギノ角ゴ ProN W6"/>
                <a:ea typeface="ヒラギノ角ゴ ProN W6"/>
                <a:cs typeface="ヒラギノ角ゴ ProN W6"/>
                <a:sym typeface="ヒラギノ角ゴ ProN W6"/>
              </a:rPr>
              <a:t>タバコの吸殻をゴミ袋に捨てて外出。外出中に火がつき、ぼやと起こしてしまった。</a:t>
            </a:r>
          </a:p>
          <a:p>
            <a:pPr lvl="0" algn="l">
              <a:defRPr sz="1800"/>
            </a:pPr>
            <a:r>
              <a:rPr sz="2500">
                <a:latin typeface="ヒラギノ角ゴ ProN W6"/>
                <a:ea typeface="ヒラギノ角ゴ ProN W6"/>
                <a:cs typeface="ヒラギノ角ゴ ProN W6"/>
                <a:sym typeface="ヒラギノ角ゴ ProN W6"/>
              </a:rPr>
              <a:t>パソコン、衣類、布団など家財が汚損。</a:t>
            </a:r>
          </a:p>
          <a:p>
            <a:pPr lvl="0" algn="l">
              <a:defRPr sz="1800"/>
            </a:pPr>
            <a:endParaRPr sz="2500">
              <a:latin typeface="ヒラギノ角ゴ ProN W6"/>
              <a:ea typeface="ヒラギノ角ゴ ProN W6"/>
              <a:cs typeface="ヒラギノ角ゴ ProN W6"/>
              <a:sym typeface="ヒラギノ角ゴ ProN W6"/>
            </a:endParaRPr>
          </a:p>
          <a:p>
            <a:pPr lvl="0" algn="l">
              <a:defRPr sz="1800"/>
            </a:pPr>
            <a:r>
              <a:rPr sz="2500">
                <a:latin typeface="ヒラギノ角ゴ ProN W6"/>
                <a:ea typeface="ヒラギノ角ゴ ProN W6"/>
                <a:cs typeface="ヒラギノ角ゴ ProN W6"/>
                <a:sym typeface="ヒラギノ角ゴ ProN W6"/>
              </a:rPr>
              <a:t>大家への火災修理費用の賠償請求される。</a:t>
            </a:r>
          </a:p>
        </p:txBody>
      </p:sp>
      <p:sp>
        <p:nvSpPr>
          <p:cNvPr id="178" name="Shape 178"/>
          <p:cNvSpPr/>
          <p:nvPr/>
        </p:nvSpPr>
        <p:spPr>
          <a:xfrm>
            <a:off x="9176875" y="7066517"/>
            <a:ext cx="321117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solidFill>
                  <a:srgbClr val="EC5D57"/>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4400">
                <a:solidFill>
                  <a:srgbClr val="EC5D57"/>
                </a:solidFill>
              </a:rPr>
              <a:t>261,000円</a:t>
            </a:r>
          </a:p>
        </p:txBody>
      </p:sp>
      <p:sp>
        <p:nvSpPr>
          <p:cNvPr id="179" name="Shape 179"/>
          <p:cNvSpPr/>
          <p:nvPr/>
        </p:nvSpPr>
        <p:spPr>
          <a:xfrm>
            <a:off x="8687235" y="7914931"/>
            <a:ext cx="3759912"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solidFill>
                  <a:srgbClr val="EC5D57"/>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4400">
                <a:solidFill>
                  <a:srgbClr val="EC5D57"/>
                </a:solidFill>
              </a:rPr>
              <a:t>3,697,825円</a:t>
            </a:r>
          </a:p>
        </p:txBody>
      </p:sp>
      <p:sp>
        <p:nvSpPr>
          <p:cNvPr id="180" name="Shape 180"/>
          <p:cNvSpPr/>
          <p:nvPr/>
        </p:nvSpPr>
        <p:spPr>
          <a:xfrm>
            <a:off x="8767271" y="101995"/>
            <a:ext cx="425831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19P</a:t>
            </a:r>
          </a:p>
        </p:txBody>
      </p:sp>
    </p:spTree>
  </p:cSld>
  <p:clrMapOvr>
    <a:masterClrMapping/>
  </p:clrMapOvr>
  <p:transition xmlns:p14="http://schemas.microsoft.com/office/powerpoint/2010/mai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 name="pasted-image.png"/>
          <p:cNvPicPr/>
          <p:nvPr/>
        </p:nvPicPr>
        <p:blipFill>
          <a:blip r:embed="rId3">
            <a:extLst/>
          </a:blip>
          <a:stretch>
            <a:fillRect/>
          </a:stretch>
        </p:blipFill>
        <p:spPr>
          <a:xfrm>
            <a:off x="-43381" y="-32536"/>
            <a:ext cx="13091562" cy="9818672"/>
          </a:xfrm>
          <a:prstGeom prst="rect">
            <a:avLst/>
          </a:prstGeom>
          <a:ln w="12700">
            <a:miter lim="400000"/>
          </a:ln>
        </p:spPr>
      </p:pic>
      <p:sp>
        <p:nvSpPr>
          <p:cNvPr id="695" name="Shape 695"/>
          <p:cNvSpPr/>
          <p:nvPr/>
        </p:nvSpPr>
        <p:spPr>
          <a:xfrm>
            <a:off x="574200" y="1328960"/>
            <a:ext cx="11856399" cy="6855012"/>
          </a:xfrm>
          <a:prstGeom prst="rect">
            <a:avLst/>
          </a:prstGeom>
          <a:solidFill>
            <a:srgbClr val="FFFFFF">
              <a:alpha val="70388"/>
            </a:srgbClr>
          </a:solidFill>
          <a:ln w="12700">
            <a:miter lim="400000"/>
          </a:ln>
        </p:spPr>
        <p:txBody>
          <a:bodyPr lIns="0" tIns="0" rIns="0" bIns="0" anchor="ctr"/>
          <a:lstStyle/>
          <a:p>
            <a:pPr lvl="0">
              <a:defRPr sz="3300">
                <a:solidFill>
                  <a:srgbClr val="FFFFFF"/>
                </a:solidFill>
              </a:defRPr>
            </a:pPr>
            <a:endParaRPr/>
          </a:p>
        </p:txBody>
      </p:sp>
      <p:sp>
        <p:nvSpPr>
          <p:cNvPr id="696" name="Shape 696"/>
          <p:cNvSpPr/>
          <p:nvPr/>
        </p:nvSpPr>
        <p:spPr>
          <a:xfrm>
            <a:off x="901168" y="1468660"/>
            <a:ext cx="4047237"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atin typeface="ヒラギノ角ゴ ProN W6"/>
                <a:ea typeface="ヒラギノ角ゴ ProN W6"/>
                <a:cs typeface="ヒラギノ角ゴ ProN W6"/>
                <a:sym typeface="ヒラギノ角ゴ ProN W6"/>
              </a:defRPr>
            </a:lvl1pPr>
          </a:lstStyle>
          <a:p>
            <a:pPr lvl="0">
              <a:defRPr sz="1800"/>
            </a:pPr>
            <a:r>
              <a:rPr sz="7000"/>
              <a:t>3月6日〜</a:t>
            </a:r>
          </a:p>
        </p:txBody>
      </p:sp>
      <p:sp>
        <p:nvSpPr>
          <p:cNvPr id="697" name="Shape 697"/>
          <p:cNvSpPr/>
          <p:nvPr/>
        </p:nvSpPr>
        <p:spPr>
          <a:xfrm>
            <a:off x="702310" y="2915656"/>
            <a:ext cx="1160018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000">
                <a:latin typeface="ヒラギノ角ゴ ProN W6"/>
                <a:ea typeface="ヒラギノ角ゴ ProN W6"/>
                <a:cs typeface="ヒラギノ角ゴ ProN W6"/>
                <a:sym typeface="ヒラギノ角ゴ ProN W6"/>
              </a:defRPr>
            </a:lvl1pPr>
          </a:lstStyle>
          <a:p>
            <a:pPr lvl="0">
              <a:defRPr sz="1800"/>
            </a:pPr>
            <a:r>
              <a:rPr sz="7000"/>
              <a:t>東広島キャンパス　大学会館</a:t>
            </a:r>
          </a:p>
        </p:txBody>
      </p:sp>
      <p:sp>
        <p:nvSpPr>
          <p:cNvPr id="698" name="Shape 698"/>
          <p:cNvSpPr/>
          <p:nvPr/>
        </p:nvSpPr>
        <p:spPr>
          <a:xfrm>
            <a:off x="253999" y="4759526"/>
            <a:ext cx="12496801" cy="10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500">
                <a:solidFill>
                  <a:srgbClr val="C82506"/>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7500">
                <a:solidFill>
                  <a:srgbClr val="C82506"/>
                </a:solidFill>
              </a:rPr>
              <a:t>「新入生サポートセンター」</a:t>
            </a:r>
          </a:p>
        </p:txBody>
      </p:sp>
      <p:sp>
        <p:nvSpPr>
          <p:cNvPr id="699" name="Shape 699"/>
          <p:cNvSpPr/>
          <p:nvPr/>
        </p:nvSpPr>
        <p:spPr>
          <a:xfrm>
            <a:off x="3074331" y="6361895"/>
            <a:ext cx="976884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000">
                <a:latin typeface="ヒラギノ角ゴ ProN W6"/>
                <a:ea typeface="ヒラギノ角ゴ ProN W6"/>
                <a:cs typeface="ヒラギノ角ゴ ProN W6"/>
                <a:sym typeface="ヒラギノ角ゴ ProN W6"/>
              </a:defRPr>
            </a:lvl1pPr>
          </a:lstStyle>
          <a:p>
            <a:pPr lvl="0">
              <a:defRPr sz="1800"/>
            </a:pPr>
            <a:r>
              <a:rPr sz="7000"/>
              <a:t>でお待ちしております。</a:t>
            </a:r>
          </a:p>
        </p:txBody>
      </p:sp>
    </p:spTree>
  </p:cSld>
  <p:clrMapOvr>
    <a:masterClrMapping/>
  </p:clrMapOvr>
  <p:transition xmlns:p14="http://schemas.microsoft.com/office/powerpoint/2010/mai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Shape 703"/>
          <p:cNvSpPr/>
          <p:nvPr/>
        </p:nvSpPr>
        <p:spPr>
          <a:xfrm>
            <a:off x="6429202" y="1412350"/>
            <a:ext cx="6232606" cy="7678402"/>
          </a:xfrm>
          <a:prstGeom prst="rect">
            <a:avLst/>
          </a:prstGeom>
          <a:solidFill>
            <a:srgbClr val="A6AAA9"/>
          </a:solidFill>
          <a:ln w="12700">
            <a:miter lim="400000"/>
          </a:ln>
        </p:spPr>
        <p:txBody>
          <a:bodyPr lIns="0" tIns="0" rIns="0" bIns="0" anchor="ctr"/>
          <a:lstStyle/>
          <a:p>
            <a:pPr lvl="0">
              <a:defRPr sz="2400">
                <a:solidFill>
                  <a:srgbClr val="FFFFFF"/>
                </a:solidFill>
              </a:defRPr>
            </a:pPr>
            <a:endParaRPr/>
          </a:p>
        </p:txBody>
      </p:sp>
      <p:sp>
        <p:nvSpPr>
          <p:cNvPr id="704" name="Shape 704"/>
          <p:cNvSpPr/>
          <p:nvPr/>
        </p:nvSpPr>
        <p:spPr>
          <a:xfrm>
            <a:off x="1557226" y="2197903"/>
            <a:ext cx="2517759" cy="1512851"/>
          </a:xfrm>
          <a:prstGeom prst="rightArrow">
            <a:avLst>
              <a:gd name="adj1" fmla="val 62329"/>
              <a:gd name="adj2" fmla="val 53726"/>
            </a:avLst>
          </a:prstGeom>
          <a:blipFill>
            <a:blip r:embed="rId2"/>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705" name="Shape 705"/>
          <p:cNvSpPr/>
          <p:nvPr/>
        </p:nvSpPr>
        <p:spPr>
          <a:xfrm>
            <a:off x="1557226" y="2713028"/>
            <a:ext cx="2400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中間レポート</a:t>
            </a:r>
          </a:p>
        </p:txBody>
      </p:sp>
      <p:sp>
        <p:nvSpPr>
          <p:cNvPr id="706" name="Shape 706"/>
          <p:cNvSpPr/>
          <p:nvPr/>
        </p:nvSpPr>
        <p:spPr>
          <a:xfrm>
            <a:off x="2509233" y="3550728"/>
            <a:ext cx="10155728" cy="1653381"/>
          </a:xfrm>
          <a:prstGeom prst="rightArrow">
            <a:avLst>
              <a:gd name="adj1" fmla="val 58007"/>
              <a:gd name="adj2" fmla="val 50000"/>
            </a:avLst>
          </a:prstGeom>
          <a:blipFill>
            <a:blip r:embed="rId3"/>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707" name="Shape 707"/>
          <p:cNvSpPr/>
          <p:nvPr/>
        </p:nvSpPr>
        <p:spPr>
          <a:xfrm>
            <a:off x="6404949" y="4131994"/>
            <a:ext cx="5542246" cy="4908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５月からサークル活動本格化</a:t>
            </a:r>
          </a:p>
        </p:txBody>
      </p:sp>
      <p:sp>
        <p:nvSpPr>
          <p:cNvPr id="708" name="Shape 708"/>
          <p:cNvSpPr/>
          <p:nvPr/>
        </p:nvSpPr>
        <p:spPr>
          <a:xfrm>
            <a:off x="4317654" y="2300022"/>
            <a:ext cx="2140459" cy="1270001"/>
          </a:xfrm>
          <a:prstGeom prst="roundRect">
            <a:avLst>
              <a:gd name="adj" fmla="val 15000"/>
            </a:avLst>
          </a:prstGeom>
          <a:blipFill>
            <a:blip r:embed="rId2"/>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709" name="Shape 709"/>
          <p:cNvSpPr/>
          <p:nvPr/>
        </p:nvSpPr>
        <p:spPr>
          <a:xfrm>
            <a:off x="4294444" y="2693722"/>
            <a:ext cx="214045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TOEIC試験</a:t>
            </a:r>
          </a:p>
        </p:txBody>
      </p:sp>
      <p:sp>
        <p:nvSpPr>
          <p:cNvPr id="710" name="Shape 710"/>
          <p:cNvSpPr/>
          <p:nvPr/>
        </p:nvSpPr>
        <p:spPr>
          <a:xfrm>
            <a:off x="1557226" y="6420987"/>
            <a:ext cx="2517759" cy="2024461"/>
          </a:xfrm>
          <a:prstGeom prst="roundRect">
            <a:avLst>
              <a:gd name="adj" fmla="val 11170"/>
            </a:avLst>
          </a:prstGeom>
          <a:blipFill>
            <a:blip r:embed="rId4"/>
          </a:blipFill>
          <a:ln w="12700">
            <a:miter lim="400000"/>
          </a:ln>
          <a:effectLst>
            <a:outerShdw blurRad="50800" dist="12700" rotWithShape="0">
              <a:srgbClr val="000000">
                <a:alpha val="50000"/>
              </a:srgbClr>
            </a:outerShdw>
          </a:effectLst>
        </p:spPr>
        <p:txBody>
          <a:bodyPr lIns="0" tIns="0" rIns="0" bIns="0" anchor="ctr"/>
          <a:lstStyle/>
          <a:p>
            <a:pPr lvl="0">
              <a:defRPr sz="2400">
                <a:solidFill>
                  <a:srgbClr val="FFFFFF"/>
                </a:solidFill>
              </a:defRPr>
            </a:pPr>
            <a:endParaRPr/>
          </a:p>
        </p:txBody>
      </p:sp>
      <p:sp>
        <p:nvSpPr>
          <p:cNvPr id="711" name="Shape 711"/>
          <p:cNvSpPr/>
          <p:nvPr/>
        </p:nvSpPr>
        <p:spPr>
          <a:xfrm>
            <a:off x="2091444" y="6844715"/>
            <a:ext cx="144932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PC講座</a:t>
            </a:r>
          </a:p>
        </p:txBody>
      </p:sp>
      <p:sp>
        <p:nvSpPr>
          <p:cNvPr id="712" name="Shape 712"/>
          <p:cNvSpPr/>
          <p:nvPr/>
        </p:nvSpPr>
        <p:spPr>
          <a:xfrm>
            <a:off x="1808582" y="7482306"/>
            <a:ext cx="200787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おすすめ本</a:t>
            </a:r>
          </a:p>
        </p:txBody>
      </p:sp>
      <p:sp>
        <p:nvSpPr>
          <p:cNvPr id="713" name="Shape 713"/>
          <p:cNvSpPr/>
          <p:nvPr/>
        </p:nvSpPr>
        <p:spPr>
          <a:xfrm>
            <a:off x="4292254" y="6324308"/>
            <a:ext cx="2140459" cy="2217819"/>
          </a:xfrm>
          <a:prstGeom prst="roundRect">
            <a:avLst>
              <a:gd name="adj" fmla="val 11574"/>
            </a:avLst>
          </a:prstGeom>
          <a:blipFill>
            <a:blip r:embed="rId4"/>
          </a:blipFill>
          <a:ln w="12700">
            <a:miter lim="400000"/>
          </a:ln>
          <a:effectLst>
            <a:outerShdw blurRad="50800" dist="12700" rotWithShape="0">
              <a:srgbClr val="000000">
                <a:alpha val="50000"/>
              </a:srgbClr>
            </a:outerShdw>
          </a:effectLst>
        </p:spPr>
        <p:txBody>
          <a:bodyPr lIns="0" tIns="0" rIns="0" bIns="0" anchor="ctr"/>
          <a:lstStyle/>
          <a:p>
            <a:pPr lvl="0">
              <a:defRPr sz="2400">
                <a:solidFill>
                  <a:srgbClr val="FFFFFF"/>
                </a:solidFill>
              </a:defRPr>
            </a:pPr>
            <a:endParaRPr/>
          </a:p>
        </p:txBody>
      </p:sp>
      <p:sp>
        <p:nvSpPr>
          <p:cNvPr id="714" name="Shape 714"/>
          <p:cNvSpPr/>
          <p:nvPr/>
        </p:nvSpPr>
        <p:spPr>
          <a:xfrm>
            <a:off x="6891976" y="6420987"/>
            <a:ext cx="5684274" cy="2024461"/>
          </a:xfrm>
          <a:prstGeom prst="roundRect">
            <a:avLst>
              <a:gd name="adj" fmla="val 11170"/>
            </a:avLst>
          </a:prstGeom>
          <a:blipFill>
            <a:blip r:embed="rId4"/>
          </a:blipFill>
          <a:ln w="12700">
            <a:miter lim="400000"/>
          </a:ln>
          <a:effectLst>
            <a:outerShdw blurRad="50800" dist="12700" rotWithShape="0">
              <a:srgbClr val="000000">
                <a:alpha val="50000"/>
              </a:srgbClr>
            </a:outerShdw>
          </a:effectLst>
        </p:spPr>
        <p:txBody>
          <a:bodyPr lIns="0" tIns="0" rIns="0" bIns="0" anchor="ctr"/>
          <a:lstStyle/>
          <a:p>
            <a:pPr lvl="0">
              <a:defRPr sz="2400">
                <a:solidFill>
                  <a:srgbClr val="FFFFFF"/>
                </a:solidFill>
              </a:defRPr>
            </a:pPr>
            <a:endParaRPr/>
          </a:p>
        </p:txBody>
      </p:sp>
      <p:sp>
        <p:nvSpPr>
          <p:cNvPr id="715" name="Shape 715"/>
          <p:cNvSpPr/>
          <p:nvPr/>
        </p:nvSpPr>
        <p:spPr>
          <a:xfrm>
            <a:off x="7581462" y="7191917"/>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もしものための生命共済</a:t>
            </a:r>
          </a:p>
        </p:txBody>
      </p:sp>
      <p:sp>
        <p:nvSpPr>
          <p:cNvPr id="716" name="Shape 716"/>
          <p:cNvSpPr/>
          <p:nvPr/>
        </p:nvSpPr>
        <p:spPr>
          <a:xfrm>
            <a:off x="1999712" y="720080"/>
            <a:ext cx="1645603"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lvl="0">
              <a:defRPr sz="1800"/>
            </a:pPr>
            <a:r>
              <a:rPr sz="3500"/>
              <a:t>5/11〜</a:t>
            </a:r>
          </a:p>
        </p:txBody>
      </p:sp>
      <p:sp>
        <p:nvSpPr>
          <p:cNvPr id="717" name="Shape 717"/>
          <p:cNvSpPr/>
          <p:nvPr/>
        </p:nvSpPr>
        <p:spPr>
          <a:xfrm>
            <a:off x="4764122" y="720080"/>
            <a:ext cx="1201103"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lvl="0">
              <a:defRPr sz="1800"/>
            </a:pPr>
            <a:r>
              <a:rPr sz="3500"/>
              <a:t>5/16</a:t>
            </a:r>
          </a:p>
        </p:txBody>
      </p:sp>
      <p:grpSp>
        <p:nvGrpSpPr>
          <p:cNvPr id="721" name="Group 721"/>
          <p:cNvGrpSpPr/>
          <p:nvPr/>
        </p:nvGrpSpPr>
        <p:grpSpPr>
          <a:xfrm>
            <a:off x="1539954" y="1423335"/>
            <a:ext cx="11169492" cy="7656433"/>
            <a:chOff x="0" y="0"/>
            <a:chExt cx="11169490" cy="7656431"/>
          </a:xfrm>
        </p:grpSpPr>
        <p:sp>
          <p:nvSpPr>
            <p:cNvPr id="718" name="Shape 718"/>
            <p:cNvSpPr/>
            <p:nvPr/>
          </p:nvSpPr>
          <p:spPr>
            <a:xfrm>
              <a:off x="0" y="0"/>
              <a:ext cx="11169491" cy="7656432"/>
            </a:xfrm>
            <a:prstGeom prst="rect">
              <a:avLst/>
            </a:prstGeom>
            <a:noFill/>
            <a:ln w="50800" cap="flat">
              <a:solidFill>
                <a:srgbClr val="85888D"/>
              </a:solidFill>
              <a:prstDash val="solid"/>
              <a:miter lim="400000"/>
            </a:ln>
            <a:effectLst/>
          </p:spPr>
          <p:txBody>
            <a:bodyPr wrap="square" lIns="0" tIns="0" rIns="0" bIns="0" numCol="1" anchor="ctr">
              <a:noAutofit/>
            </a:bodyPr>
            <a:lstStyle/>
            <a:p>
              <a:pPr lvl="0">
                <a:defRPr sz="2400"/>
              </a:pPr>
              <a:endParaRPr/>
            </a:p>
          </p:txBody>
        </p:sp>
        <p:sp>
          <p:nvSpPr>
            <p:cNvPr id="719" name="Shape 719"/>
            <p:cNvSpPr/>
            <p:nvPr/>
          </p:nvSpPr>
          <p:spPr>
            <a:xfrm flipV="1">
              <a:off x="2690648" y="40721"/>
              <a:ext cx="1" cy="7574988"/>
            </a:xfrm>
            <a:prstGeom prst="line">
              <a:avLst/>
            </a:prstGeom>
            <a:noFill/>
            <a:ln w="38100" cap="rnd">
              <a:solidFill>
                <a:srgbClr val="53585F"/>
              </a:solidFill>
              <a:custDash>
                <a:ds d="100000" sp="200000"/>
              </a:custDash>
              <a:miter lim="400000"/>
            </a:ln>
            <a:effectLst/>
          </p:spPr>
          <p:txBody>
            <a:bodyPr wrap="square" lIns="0" tIns="0" rIns="0" bIns="0" numCol="1" anchor="ctr">
              <a:noAutofit/>
            </a:bodyPr>
            <a:lstStyle/>
            <a:p>
              <a:pPr lvl="0">
                <a:defRPr sz="2400"/>
              </a:pPr>
              <a:endParaRPr/>
            </a:p>
          </p:txBody>
        </p:sp>
        <p:sp>
          <p:nvSpPr>
            <p:cNvPr id="720" name="Shape 720"/>
            <p:cNvSpPr/>
            <p:nvPr/>
          </p:nvSpPr>
          <p:spPr>
            <a:xfrm flipV="1">
              <a:off x="4971398" y="40722"/>
              <a:ext cx="1" cy="7574988"/>
            </a:xfrm>
            <a:prstGeom prst="line">
              <a:avLst/>
            </a:prstGeom>
            <a:noFill/>
            <a:ln w="38100" cap="rnd">
              <a:solidFill>
                <a:srgbClr val="53585F"/>
              </a:solidFill>
              <a:custDash>
                <a:ds d="100000" sp="200000"/>
              </a:custDash>
              <a:miter lim="400000"/>
            </a:ln>
            <a:effectLst/>
          </p:spPr>
          <p:txBody>
            <a:bodyPr wrap="square" lIns="0" tIns="0" rIns="0" bIns="0" numCol="1" anchor="ctr">
              <a:noAutofit/>
            </a:bodyPr>
            <a:lstStyle/>
            <a:p>
              <a:pPr lvl="0">
                <a:defRPr sz="2400"/>
              </a:pPr>
              <a:endParaRPr/>
            </a:p>
          </p:txBody>
        </p:sp>
      </p:grpSp>
      <p:sp>
        <p:nvSpPr>
          <p:cNvPr id="722" name="Shape 722"/>
          <p:cNvSpPr/>
          <p:nvPr/>
        </p:nvSpPr>
        <p:spPr>
          <a:xfrm>
            <a:off x="169199" y="1423335"/>
            <a:ext cx="1270001" cy="3143871"/>
          </a:xfrm>
          <a:prstGeom prst="roundRect">
            <a:avLst>
              <a:gd name="adj" fmla="val 15000"/>
            </a:avLst>
          </a:prstGeom>
          <a:blipFill>
            <a:blip r:embed="rId2"/>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723" name="Shape 723"/>
          <p:cNvSpPr/>
          <p:nvPr/>
        </p:nvSpPr>
        <p:spPr>
          <a:xfrm>
            <a:off x="213725" y="2372970"/>
            <a:ext cx="1180949"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rPr>
              <a:t>大学</a:t>
            </a:r>
          </a:p>
          <a:p>
            <a:pPr lvl="0">
              <a:defRPr sz="1800"/>
            </a:pPr>
            <a:r>
              <a:rPr sz="3600">
                <a:solidFill>
                  <a:srgbClr val="FFFFFF"/>
                </a:solidFill>
              </a:rPr>
              <a:t>生活</a:t>
            </a:r>
          </a:p>
        </p:txBody>
      </p:sp>
      <p:sp>
        <p:nvSpPr>
          <p:cNvPr id="724" name="Shape 724"/>
          <p:cNvSpPr/>
          <p:nvPr/>
        </p:nvSpPr>
        <p:spPr>
          <a:xfrm>
            <a:off x="169199" y="5840858"/>
            <a:ext cx="1270001" cy="3184719"/>
          </a:xfrm>
          <a:prstGeom prst="roundRect">
            <a:avLst>
              <a:gd name="adj" fmla="val 15000"/>
            </a:avLst>
          </a:prstGeom>
          <a:blipFill>
            <a:blip r:embed="rId4"/>
          </a:blipFill>
          <a:ln w="12700">
            <a:miter lim="400000"/>
          </a:ln>
          <a:effectLst>
            <a:outerShdw blurRad="50800" dist="12700" rotWithShape="0">
              <a:srgbClr val="000000">
                <a:alpha val="50000"/>
              </a:srgbClr>
            </a:outerShdw>
          </a:effectLst>
        </p:spPr>
        <p:txBody>
          <a:bodyPr lIns="0" tIns="0" rIns="0" bIns="0" anchor="ctr"/>
          <a:lstStyle/>
          <a:p>
            <a:pPr lvl="0">
              <a:defRPr sz="2400">
                <a:solidFill>
                  <a:srgbClr val="FFFFFF"/>
                </a:solidFill>
              </a:defRPr>
            </a:pPr>
            <a:endParaRPr/>
          </a:p>
        </p:txBody>
      </p:sp>
      <p:sp>
        <p:nvSpPr>
          <p:cNvPr id="725" name="Shape 725"/>
          <p:cNvSpPr/>
          <p:nvPr/>
        </p:nvSpPr>
        <p:spPr>
          <a:xfrm>
            <a:off x="213725" y="6468017"/>
            <a:ext cx="1180949"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rPr>
              <a:t>生協</a:t>
            </a:r>
          </a:p>
          <a:p>
            <a:pPr lvl="0">
              <a:defRPr sz="1800"/>
            </a:pPr>
            <a:r>
              <a:rPr sz="3600">
                <a:solidFill>
                  <a:srgbClr val="FFFFFF"/>
                </a:solidFill>
              </a:rPr>
              <a:t>サポ</a:t>
            </a:r>
          </a:p>
          <a:p>
            <a:pPr lvl="0">
              <a:defRPr sz="1800"/>
            </a:pPr>
            <a:r>
              <a:rPr sz="3600">
                <a:solidFill>
                  <a:srgbClr val="FFFFFF"/>
                </a:solidFill>
              </a:rPr>
              <a:t>ート</a:t>
            </a:r>
          </a:p>
        </p:txBody>
      </p:sp>
      <p:sp>
        <p:nvSpPr>
          <p:cNvPr id="726" name="Shape 726"/>
          <p:cNvSpPr/>
          <p:nvPr/>
        </p:nvSpPr>
        <p:spPr>
          <a:xfrm>
            <a:off x="4547318" y="6873122"/>
            <a:ext cx="1638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英語講座</a:t>
            </a:r>
          </a:p>
        </p:txBody>
      </p:sp>
      <p:sp>
        <p:nvSpPr>
          <p:cNvPr id="727" name="Shape 727"/>
          <p:cNvSpPr/>
          <p:nvPr/>
        </p:nvSpPr>
        <p:spPr>
          <a:xfrm>
            <a:off x="4543729" y="7510713"/>
            <a:ext cx="163830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電子辞書</a:t>
            </a:r>
          </a:p>
        </p:txBody>
      </p:sp>
    </p:spTree>
  </p:cSld>
  <p:clrMapOvr>
    <a:masterClrMapping/>
  </p:clrMapOvr>
  <p:transition xmlns:p14="http://schemas.microsoft.com/office/powerpoint/2010/mai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 name="pasted-image.png"/>
          <p:cNvPicPr/>
          <p:nvPr/>
        </p:nvPicPr>
        <p:blipFill>
          <a:blip r:embed="rId2">
            <a:extLst/>
          </a:blip>
          <a:stretch>
            <a:fillRect/>
          </a:stretch>
        </p:blipFill>
        <p:spPr>
          <a:xfrm>
            <a:off x="38573" y="-29312"/>
            <a:ext cx="18970297" cy="9812224"/>
          </a:xfrm>
          <a:prstGeom prst="rect">
            <a:avLst/>
          </a:prstGeom>
          <a:ln w="12700">
            <a:miter lim="400000"/>
          </a:ln>
        </p:spPr>
      </p:pic>
      <p:sp>
        <p:nvSpPr>
          <p:cNvPr id="730" name="Shape 730"/>
          <p:cNvSpPr/>
          <p:nvPr/>
        </p:nvSpPr>
        <p:spPr>
          <a:xfrm>
            <a:off x="-3252" y="-16786"/>
            <a:ext cx="13011304" cy="9812223"/>
          </a:xfrm>
          <a:prstGeom prst="rect">
            <a:avLst/>
          </a:prstGeom>
          <a:solidFill>
            <a:srgbClr val="FFFFFF">
              <a:alpha val="65286"/>
            </a:srgbClr>
          </a:solidFill>
          <a:ln w="12700">
            <a:miter lim="400000"/>
          </a:ln>
        </p:spPr>
        <p:txBody>
          <a:bodyPr lIns="0" tIns="0" rIns="0" bIns="0" anchor="ctr"/>
          <a:lstStyle/>
          <a:p>
            <a:pPr lvl="0">
              <a:defRPr sz="3300">
                <a:solidFill>
                  <a:srgbClr val="FFFFFF"/>
                </a:solidFill>
              </a:defRPr>
            </a:pPr>
            <a:endParaRPr/>
          </a:p>
        </p:txBody>
      </p:sp>
      <p:sp>
        <p:nvSpPr>
          <p:cNvPr id="731" name="Shape 731"/>
          <p:cNvSpPr/>
          <p:nvPr/>
        </p:nvSpPr>
        <p:spPr>
          <a:xfrm>
            <a:off x="2364740" y="4140200"/>
            <a:ext cx="8275321" cy="1473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800">
                <a:latin typeface="ヒラギノ角ゴ ProN W6"/>
                <a:ea typeface="ヒラギノ角ゴ ProN W6"/>
                <a:cs typeface="ヒラギノ角ゴ ProN W6"/>
                <a:sym typeface="ヒラギノ角ゴ ProN W6"/>
              </a:defRPr>
            </a:lvl1pPr>
          </a:lstStyle>
          <a:p>
            <a:pPr lvl="0">
              <a:defRPr sz="1800"/>
            </a:pPr>
            <a:r>
              <a:rPr sz="10800"/>
              <a:t>サークル活動</a:t>
            </a:r>
          </a:p>
        </p:txBody>
      </p:sp>
    </p:spTree>
  </p:cSld>
  <p:clrMapOvr>
    <a:masterClrMapping/>
  </p:clrMapOvr>
  <p:transition xmlns:p14="http://schemas.microsoft.com/office/powerpoint/2010/mai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 name="pasted-image.jpg"/>
          <p:cNvPicPr/>
          <p:nvPr/>
        </p:nvPicPr>
        <p:blipFill>
          <a:blip r:embed="rId2">
            <a:alphaModFix amt="51486"/>
            <a:extLst/>
          </a:blip>
          <a:stretch>
            <a:fillRect/>
          </a:stretch>
        </p:blipFill>
        <p:spPr>
          <a:xfrm>
            <a:off x="-137583" y="-3068"/>
            <a:ext cx="13279966" cy="9759736"/>
          </a:xfrm>
          <a:prstGeom prst="rect">
            <a:avLst/>
          </a:prstGeom>
          <a:ln w="12700">
            <a:miter lim="400000"/>
          </a:ln>
        </p:spPr>
      </p:pic>
      <p:sp>
        <p:nvSpPr>
          <p:cNvPr id="734" name="Shape 734"/>
          <p:cNvSpPr/>
          <p:nvPr/>
        </p:nvSpPr>
        <p:spPr>
          <a:xfrm>
            <a:off x="3702050" y="4140200"/>
            <a:ext cx="5600701" cy="1473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800">
                <a:latin typeface="ヒラギノ角ゴ ProN W6"/>
                <a:ea typeface="ヒラギノ角ゴ ProN W6"/>
                <a:cs typeface="ヒラギノ角ゴ ProN W6"/>
                <a:sym typeface="ヒラギノ角ゴ ProN W6"/>
              </a:defRPr>
            </a:lvl1pPr>
          </a:lstStyle>
          <a:p>
            <a:pPr lvl="0">
              <a:defRPr sz="1800"/>
            </a:pPr>
            <a:r>
              <a:rPr sz="10800"/>
              <a:t>海外留学</a:t>
            </a:r>
          </a:p>
        </p:txBody>
      </p:sp>
    </p:spTree>
  </p:cSld>
  <p:clrMapOvr>
    <a:masterClrMapping/>
  </p:clrMapOvr>
  <p:transition xmlns:p14="http://schemas.microsoft.com/office/powerpoint/2010/mai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 name="pasted-image.png"/>
          <p:cNvPicPr/>
          <p:nvPr/>
        </p:nvPicPr>
        <p:blipFill>
          <a:blip r:embed="rId3">
            <a:extLst/>
          </a:blip>
          <a:stretch>
            <a:fillRect/>
          </a:stretch>
        </p:blipFill>
        <p:spPr>
          <a:xfrm>
            <a:off x="3193587" y="2796121"/>
            <a:ext cx="10489609" cy="6918679"/>
          </a:xfrm>
          <a:prstGeom prst="rect">
            <a:avLst/>
          </a:prstGeom>
          <a:ln w="12700">
            <a:miter lim="400000"/>
          </a:ln>
        </p:spPr>
      </p:pic>
      <p:sp>
        <p:nvSpPr>
          <p:cNvPr id="737" name="Shape 737"/>
          <p:cNvSpPr/>
          <p:nvPr/>
        </p:nvSpPr>
        <p:spPr>
          <a:xfrm>
            <a:off x="7167728" y="4990870"/>
            <a:ext cx="1637124" cy="695253"/>
          </a:xfrm>
          <a:prstGeom prst="rect">
            <a:avLst/>
          </a:prstGeom>
          <a:solidFill/>
          <a:ln w="12700">
            <a:miter lim="400000"/>
          </a:ln>
          <a:effectLst>
            <a:outerShdw blurRad="38100" dist="25400" dir="5400000" rotWithShape="0">
              <a:srgbClr val="000000">
                <a:alpha val="50000"/>
              </a:srgbClr>
            </a:outerShdw>
          </a:effectLst>
        </p:spPr>
        <p:txBody>
          <a:bodyPr lIns="0" tIns="0" rIns="0" bIns="0" anchor="ctr"/>
          <a:lstStyle/>
          <a:p>
            <a:pPr lvl="0">
              <a:defRPr sz="3300">
                <a:solidFill>
                  <a:srgbClr val="FFFFFF"/>
                </a:solidFill>
              </a:defRPr>
            </a:pPr>
            <a:endParaRPr/>
          </a:p>
        </p:txBody>
      </p:sp>
      <p:sp>
        <p:nvSpPr>
          <p:cNvPr id="738" name="Shape 738"/>
          <p:cNvSpPr/>
          <p:nvPr/>
        </p:nvSpPr>
        <p:spPr>
          <a:xfrm>
            <a:off x="1263650" y="900705"/>
            <a:ext cx="10477500" cy="17335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5100">
                <a:latin typeface="ヒラギノ角ゴ ProN W6"/>
                <a:ea typeface="ヒラギノ角ゴ ProN W6"/>
                <a:cs typeface="ヒラギノ角ゴ ProN W6"/>
                <a:sym typeface="ヒラギノ角ゴ ProN W6"/>
              </a:rPr>
              <a:t>大学生ならいつでもサポートを</a:t>
            </a:r>
          </a:p>
          <a:p>
            <a:pPr lvl="0" algn="l">
              <a:defRPr sz="1800"/>
            </a:pPr>
            <a:r>
              <a:rPr sz="5100">
                <a:latin typeface="ヒラギノ角ゴ ProN W6"/>
                <a:ea typeface="ヒラギノ角ゴ ProN W6"/>
                <a:cs typeface="ヒラギノ角ゴ ProN W6"/>
                <a:sym typeface="ヒラギノ角ゴ ProN W6"/>
              </a:rPr>
              <a:t>受けられるものはないものか・・・</a:t>
            </a:r>
          </a:p>
        </p:txBody>
      </p:sp>
    </p:spTree>
  </p:cSld>
  <p:clrMapOvr>
    <a:masterClrMapping/>
  </p:clrMapOvr>
  <p:transition xmlns:p14="http://schemas.microsoft.com/office/powerpoint/2010/mai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 name="pasted-image.pdf"/>
          <p:cNvPicPr/>
          <p:nvPr/>
        </p:nvPicPr>
        <p:blipFill>
          <a:blip r:embed="rId3">
            <a:extLst/>
          </a:blip>
          <a:stretch>
            <a:fillRect/>
          </a:stretch>
        </p:blipFill>
        <p:spPr>
          <a:xfrm>
            <a:off x="173510" y="39039"/>
            <a:ext cx="12657780" cy="9493335"/>
          </a:xfrm>
          <a:prstGeom prst="rect">
            <a:avLst/>
          </a:prstGeom>
          <a:ln w="12700">
            <a:miter lim="400000"/>
          </a:ln>
        </p:spPr>
      </p:pic>
      <p:sp>
        <p:nvSpPr>
          <p:cNvPr id="743" name="Shape 743"/>
          <p:cNvSpPr/>
          <p:nvPr/>
        </p:nvSpPr>
        <p:spPr>
          <a:xfrm>
            <a:off x="8653305" y="13355"/>
            <a:ext cx="425831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18P</a:t>
            </a:r>
          </a:p>
        </p:txBody>
      </p:sp>
    </p:spTree>
  </p:cSld>
  <p:clrMapOvr>
    <a:masterClrMapping/>
  </p:clrMapOvr>
  <p:transition xmlns:p14="http://schemas.microsoft.com/office/powerpoint/2010/mai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 name="pasted-image.pdf"/>
          <p:cNvPicPr/>
          <p:nvPr/>
        </p:nvPicPr>
        <p:blipFill>
          <a:blip r:embed="rId2">
            <a:extLst/>
          </a:blip>
          <a:stretch>
            <a:fillRect/>
          </a:stretch>
        </p:blipFill>
        <p:spPr>
          <a:xfrm>
            <a:off x="61853" y="-61219"/>
            <a:ext cx="12881094" cy="9660821"/>
          </a:xfrm>
          <a:prstGeom prst="rect">
            <a:avLst/>
          </a:prstGeom>
          <a:ln w="12700">
            <a:miter lim="400000"/>
          </a:ln>
        </p:spPr>
      </p:pic>
      <p:sp>
        <p:nvSpPr>
          <p:cNvPr id="748" name="Shape 748"/>
          <p:cNvSpPr/>
          <p:nvPr/>
        </p:nvSpPr>
        <p:spPr>
          <a:xfrm>
            <a:off x="8653305" y="13355"/>
            <a:ext cx="425831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19P</a:t>
            </a:r>
          </a:p>
        </p:txBody>
      </p:sp>
    </p:spTree>
  </p:cSld>
  <p:clrMapOvr>
    <a:masterClrMapping/>
  </p:clrMapOvr>
  <p:transition xmlns:p14="http://schemas.microsoft.com/office/powerpoint/2010/mai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0" name="pasted-image.pdf"/>
          <p:cNvPicPr/>
          <p:nvPr/>
        </p:nvPicPr>
        <p:blipFill>
          <a:blip r:embed="rId2">
            <a:extLst/>
          </a:blip>
          <a:stretch>
            <a:fillRect/>
          </a:stretch>
        </p:blipFill>
        <p:spPr>
          <a:xfrm>
            <a:off x="109001" y="81750"/>
            <a:ext cx="12786798" cy="9590100"/>
          </a:xfrm>
          <a:prstGeom prst="rect">
            <a:avLst/>
          </a:prstGeom>
          <a:ln w="12700">
            <a:miter lim="400000"/>
          </a:ln>
        </p:spPr>
      </p:pic>
      <p:sp>
        <p:nvSpPr>
          <p:cNvPr id="751" name="Shape 751"/>
          <p:cNvSpPr/>
          <p:nvPr/>
        </p:nvSpPr>
        <p:spPr>
          <a:xfrm>
            <a:off x="8653305" y="13355"/>
            <a:ext cx="425831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19P</a:t>
            </a:r>
          </a:p>
        </p:txBody>
      </p:sp>
    </p:spTree>
  </p:cSld>
  <p:clrMapOvr>
    <a:masterClrMapping/>
  </p:clrMapOvr>
  <p:transition xmlns:p14="http://schemas.microsoft.com/office/powerpoint/2010/mai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 name="axsera51.jpg"/>
          <p:cNvPicPr/>
          <p:nvPr/>
        </p:nvPicPr>
        <p:blipFill>
          <a:blip r:embed="rId3">
            <a:extLst/>
          </a:blip>
          <a:stretch>
            <a:fillRect/>
          </a:stretch>
        </p:blipFill>
        <p:spPr>
          <a:xfrm>
            <a:off x="-168841" y="-126630"/>
            <a:ext cx="13342482" cy="10006860"/>
          </a:xfrm>
          <a:prstGeom prst="rect">
            <a:avLst/>
          </a:prstGeom>
          <a:ln w="12700">
            <a:miter lim="400000"/>
          </a:ln>
        </p:spPr>
      </p:pic>
      <p:sp>
        <p:nvSpPr>
          <p:cNvPr id="754" name="Shape 754"/>
          <p:cNvSpPr/>
          <p:nvPr/>
        </p:nvSpPr>
        <p:spPr>
          <a:xfrm>
            <a:off x="184150" y="2436903"/>
            <a:ext cx="12636501" cy="838201"/>
          </a:xfrm>
          <a:prstGeom prst="rect">
            <a:avLst/>
          </a:prstGeom>
          <a:solidFill>
            <a:srgbClr val="FFFFFF">
              <a:alpha val="77739"/>
            </a:srgbClr>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5800">
                <a:latin typeface="ヒラギノ角ゴ ProN W6"/>
                <a:ea typeface="ヒラギノ角ゴ ProN W6"/>
                <a:cs typeface="ヒラギノ角ゴ ProN W6"/>
                <a:sym typeface="ヒラギノ角ゴ ProN W6"/>
              </a:defRPr>
            </a:lvl1pPr>
          </a:lstStyle>
          <a:p>
            <a:pPr lvl="0">
              <a:defRPr sz="1800"/>
            </a:pPr>
            <a:r>
              <a:rPr sz="5800"/>
              <a:t>余裕が出来たら早めに取りたい免許！</a:t>
            </a:r>
          </a:p>
        </p:txBody>
      </p:sp>
      <p:sp>
        <p:nvSpPr>
          <p:cNvPr id="755" name="Shape 755"/>
          <p:cNvSpPr/>
          <p:nvPr/>
        </p:nvSpPr>
        <p:spPr>
          <a:xfrm>
            <a:off x="8653305" y="101995"/>
            <a:ext cx="425831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67P</a:t>
            </a:r>
          </a:p>
        </p:txBody>
      </p:sp>
    </p:spTree>
  </p:cSld>
  <p:clrMapOvr>
    <a:masterClrMapping/>
  </p:clrMapOvr>
  <p:transition xmlns:p14="http://schemas.microsoft.com/office/powerpoint/2010/mai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9" name="スクリーンショット 2015-02-12 18.09.44.png"/>
          <p:cNvPicPr/>
          <p:nvPr/>
        </p:nvPicPr>
        <p:blipFill>
          <a:blip r:embed="rId3">
            <a:extLst/>
          </a:blip>
          <a:stretch>
            <a:fillRect/>
          </a:stretch>
        </p:blipFill>
        <p:spPr>
          <a:xfrm>
            <a:off x="260077" y="144566"/>
            <a:ext cx="6794775" cy="3485403"/>
          </a:xfrm>
          <a:prstGeom prst="rect">
            <a:avLst/>
          </a:prstGeom>
          <a:ln w="12700">
            <a:miter lim="400000"/>
          </a:ln>
        </p:spPr>
      </p:pic>
      <p:pic>
        <p:nvPicPr>
          <p:cNvPr id="760" name="スクリーンショット 2015-02-12 18.11.28.png"/>
          <p:cNvPicPr/>
          <p:nvPr/>
        </p:nvPicPr>
        <p:blipFill>
          <a:blip r:embed="rId4">
            <a:extLst/>
          </a:blip>
          <a:stretch>
            <a:fillRect/>
          </a:stretch>
        </p:blipFill>
        <p:spPr>
          <a:xfrm>
            <a:off x="1530896" y="3818044"/>
            <a:ext cx="9748837" cy="5562683"/>
          </a:xfrm>
          <a:prstGeom prst="rect">
            <a:avLst/>
          </a:prstGeom>
          <a:ln w="12700">
            <a:miter lim="400000"/>
          </a:ln>
        </p:spPr>
      </p:pic>
      <p:sp>
        <p:nvSpPr>
          <p:cNvPr id="761" name="Shape 761"/>
          <p:cNvSpPr/>
          <p:nvPr/>
        </p:nvSpPr>
        <p:spPr>
          <a:xfrm>
            <a:off x="7577029" y="1622814"/>
            <a:ext cx="4851808" cy="1162051"/>
          </a:xfrm>
          <a:prstGeom prst="rect">
            <a:avLst/>
          </a:prstGeom>
          <a:blipFill>
            <a:blip r:embed="rId5"/>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300">
                <a:solidFill>
                  <a:srgbClr val="FFFFFF"/>
                </a:solidFill>
              </a:rPr>
              <a:t>3月31日までに申し込み</a:t>
            </a:r>
          </a:p>
          <a:p>
            <a:pPr lvl="0">
              <a:defRPr sz="1800"/>
            </a:pPr>
            <a:r>
              <a:rPr sz="3300">
                <a:solidFill>
                  <a:srgbClr val="FFFFFF"/>
                </a:solidFill>
              </a:rPr>
              <a:t>された場合の料金です。</a:t>
            </a:r>
          </a:p>
        </p:txBody>
      </p:sp>
      <p:sp>
        <p:nvSpPr>
          <p:cNvPr id="762" name="Shape 762"/>
          <p:cNvSpPr/>
          <p:nvPr/>
        </p:nvSpPr>
        <p:spPr>
          <a:xfrm>
            <a:off x="8653305" y="101995"/>
            <a:ext cx="425831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200">
                <a:solidFill>
                  <a:srgbClr val="F39019"/>
                </a:solidFill>
                <a:latin typeface="ヒラギノ角ゴ ProN W6"/>
                <a:ea typeface="ヒラギノ角ゴ ProN W6"/>
                <a:cs typeface="ヒラギノ角ゴ ProN W6"/>
                <a:sym typeface="ヒラギノ角ゴ ProN W6"/>
              </a:rPr>
              <a:t>新生活準備マニュアル　</a:t>
            </a:r>
            <a:r>
              <a:rPr sz="4000">
                <a:solidFill>
                  <a:srgbClr val="F39019"/>
                </a:solidFill>
                <a:latin typeface="ヒラギノ角ゴ ProN W6"/>
                <a:ea typeface="ヒラギノ角ゴ ProN W6"/>
                <a:cs typeface="ヒラギノ角ゴ ProN W6"/>
                <a:sym typeface="ヒラギノ角ゴ ProN W6"/>
              </a:rPr>
              <a:t>67P</a:t>
            </a:r>
          </a:p>
        </p:txBody>
      </p:sp>
    </p:spTree>
  </p:cSld>
  <p:clrMapOvr>
    <a:masterClrMapping/>
  </p:clrMapOvr>
  <p:transition xmlns:p14="http://schemas.microsoft.com/office/powerpoint/2010/mai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3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3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126</TotalTime>
  <Words>2084</Words>
  <Application>Microsoft Macintosh PowerPoint</Application>
  <PresentationFormat>ユーザー設定</PresentationFormat>
  <Paragraphs>376</Paragraphs>
  <Slides>111</Slides>
  <Notes>40</Notes>
  <HiddenSlides>1</HiddenSlides>
  <MMClips>0</MMClips>
  <ScaleCrop>false</ScaleCrop>
  <HeadingPairs>
    <vt:vector size="4" baseType="variant">
      <vt:variant>
        <vt:lpstr>テーマ</vt:lpstr>
      </vt:variant>
      <vt:variant>
        <vt:i4>1</vt:i4>
      </vt:variant>
      <vt:variant>
        <vt:lpstr>スライド タイトル</vt:lpstr>
      </vt:variant>
      <vt:variant>
        <vt:i4>111</vt:i4>
      </vt:variant>
    </vt:vector>
  </HeadingPairs>
  <TitlesOfParts>
    <vt:vector size="112" baseType="lpstr">
      <vt:lpstr>White</vt:lpstr>
      <vt:lpstr> 2015年度 受験時保護者説明会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できる限りお早めに購入を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2015年度 受験時保護者説明会</dc:title>
  <cp:lastModifiedBy>吉山 功一</cp:lastModifiedBy>
  <cp:revision>2</cp:revision>
  <dcterms:modified xsi:type="dcterms:W3CDTF">2015-02-26T03:15:38Z</dcterms:modified>
</cp:coreProperties>
</file>